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8" r:id="rId3"/>
    <p:sldId id="261" r:id="rId4"/>
    <p:sldId id="280" r:id="rId5"/>
    <p:sldId id="268" r:id="rId6"/>
    <p:sldId id="273" r:id="rId7"/>
    <p:sldId id="274" r:id="rId8"/>
    <p:sldId id="275" r:id="rId9"/>
    <p:sldId id="279" r:id="rId10"/>
    <p:sldId id="272" r:id="rId11"/>
  </p:sldIdLst>
  <p:sldSz cx="9144000" cy="6858000" type="screen4x3"/>
  <p:notesSz cx="6797675" cy="9926638"/>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73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DB5A84B4-3D78-4CB4-8790-9870A3A1175F}"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CA19F65D-D2FC-4361-AC7B-D207E1BBC297}"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1FBA453A-26A6-4EBD-9B35-91AFC399A636}"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6DD137C9-F58B-40A3-A729-F11A5C57DF48}"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FFD6DC80-B5FF-4F64-A28E-AB69D1FDB480}"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D529E7EC-0E17-4D18-927F-BD82C8E3970B}"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endParaRPr lang="lv-LV"/>
          </a:p>
        </p:txBody>
      </p:sp>
      <p:sp>
        <p:nvSpPr>
          <p:cNvPr id="9" name="Rectangle 6"/>
          <p:cNvSpPr>
            <a:spLocks noGrp="1" noChangeArrowheads="1"/>
          </p:cNvSpPr>
          <p:nvPr>
            <p:ph type="sldNum" sz="quarter" idx="12"/>
          </p:nvPr>
        </p:nvSpPr>
        <p:spPr>
          <a:ln/>
        </p:spPr>
        <p:txBody>
          <a:bodyPr/>
          <a:lstStyle>
            <a:lvl1pPr>
              <a:defRPr/>
            </a:lvl1pPr>
          </a:lstStyle>
          <a:p>
            <a:pPr>
              <a:defRPr/>
            </a:pPr>
            <a:fld id="{C186B744-9E74-4803-B912-722E65FCD301}"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endParaRPr lang="lv-LV"/>
          </a:p>
        </p:txBody>
      </p:sp>
      <p:sp>
        <p:nvSpPr>
          <p:cNvPr id="5" name="Rectangle 6"/>
          <p:cNvSpPr>
            <a:spLocks noGrp="1" noChangeArrowheads="1"/>
          </p:cNvSpPr>
          <p:nvPr>
            <p:ph type="sldNum" sz="quarter" idx="12"/>
          </p:nvPr>
        </p:nvSpPr>
        <p:spPr>
          <a:ln/>
        </p:spPr>
        <p:txBody>
          <a:bodyPr/>
          <a:lstStyle>
            <a:lvl1pPr>
              <a:defRPr/>
            </a:lvl1pPr>
          </a:lstStyle>
          <a:p>
            <a:pPr>
              <a:defRPr/>
            </a:pPr>
            <a:fld id="{67EBA4DD-61A8-45FC-BC35-D14137B50776}"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v-LV"/>
          </a:p>
        </p:txBody>
      </p:sp>
      <p:sp>
        <p:nvSpPr>
          <p:cNvPr id="3" name="Rectangle 5"/>
          <p:cNvSpPr>
            <a:spLocks noGrp="1" noChangeArrowheads="1"/>
          </p:cNvSpPr>
          <p:nvPr>
            <p:ph type="ftr" sz="quarter" idx="11"/>
          </p:nvPr>
        </p:nvSpPr>
        <p:spPr>
          <a:ln/>
        </p:spPr>
        <p:txBody>
          <a:bodyPr/>
          <a:lstStyle>
            <a:lvl1pPr>
              <a:defRPr/>
            </a:lvl1pPr>
          </a:lstStyle>
          <a:p>
            <a:pPr>
              <a:defRPr/>
            </a:pPr>
            <a:endParaRPr lang="lv-LV"/>
          </a:p>
        </p:txBody>
      </p:sp>
      <p:sp>
        <p:nvSpPr>
          <p:cNvPr id="4" name="Rectangle 6"/>
          <p:cNvSpPr>
            <a:spLocks noGrp="1" noChangeArrowheads="1"/>
          </p:cNvSpPr>
          <p:nvPr>
            <p:ph type="sldNum" sz="quarter" idx="12"/>
          </p:nvPr>
        </p:nvSpPr>
        <p:spPr>
          <a:ln/>
        </p:spPr>
        <p:txBody>
          <a:bodyPr/>
          <a:lstStyle>
            <a:lvl1pPr>
              <a:defRPr/>
            </a:lvl1pPr>
          </a:lstStyle>
          <a:p>
            <a:pPr>
              <a:defRPr/>
            </a:pPr>
            <a:fld id="{ECE4F578-082E-49C3-8ABB-15E109A93C07}"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95684056-7691-41E7-AB15-E30A640E167D}"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347C57AC-5AB0-4BD9-8998-E3CFC75EDBEB}"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v-LV"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lv-LV"/>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lv-LV"/>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C23570B-2458-4808-A7E0-45768E48F0F1}"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11188" y="0"/>
            <a:ext cx="7532687" cy="836613"/>
          </a:xfrm>
        </p:spPr>
        <p:txBody>
          <a:bodyPr/>
          <a:lstStyle/>
          <a:p>
            <a:pPr eaLnBrk="1" hangingPunct="1"/>
            <a:r>
              <a:rPr lang="lv-LV" sz="4000" b="1" smtClean="0">
                <a:solidFill>
                  <a:schemeClr val="tx1"/>
                </a:solidFill>
              </a:rPr>
              <a:t>1.Kor.1:18-31 </a:t>
            </a:r>
            <a:r>
              <a:rPr lang="lv-LV" sz="4000" b="1" dirty="0" smtClean="0">
                <a:solidFill>
                  <a:schemeClr val="tx1"/>
                </a:solidFill>
              </a:rPr>
              <a:t>Dieva gudrība</a:t>
            </a:r>
          </a:p>
        </p:txBody>
      </p:sp>
      <p:pic>
        <p:nvPicPr>
          <p:cNvPr id="2052" name="Picture 3" descr="DOVE019"/>
          <p:cNvPicPr>
            <a:picLocks noChangeAspect="1" noChangeArrowheads="1"/>
          </p:cNvPicPr>
          <p:nvPr/>
        </p:nvPicPr>
        <p:blipFill>
          <a:blip r:embed="rId2"/>
          <a:srcRect/>
          <a:stretch>
            <a:fillRect/>
          </a:stretch>
        </p:blipFill>
        <p:spPr bwMode="auto">
          <a:xfrm>
            <a:off x="214313" y="0"/>
            <a:ext cx="485775" cy="692150"/>
          </a:xfrm>
          <a:prstGeom prst="rect">
            <a:avLst/>
          </a:prstGeom>
          <a:noFill/>
          <a:ln w="9525">
            <a:noFill/>
            <a:miter lim="800000"/>
            <a:headEnd/>
            <a:tailEnd/>
          </a:ln>
        </p:spPr>
      </p:pic>
      <p:sp>
        <p:nvSpPr>
          <p:cNvPr id="2053" name="Text Box 6"/>
          <p:cNvSpPr txBox="1">
            <a:spLocks noChangeArrowheads="1"/>
          </p:cNvSpPr>
          <p:nvPr/>
        </p:nvSpPr>
        <p:spPr bwMode="auto">
          <a:xfrm>
            <a:off x="7702550" y="0"/>
            <a:ext cx="1441450" cy="366713"/>
          </a:xfrm>
          <a:prstGeom prst="rect">
            <a:avLst/>
          </a:prstGeom>
          <a:noFill/>
          <a:ln w="9525">
            <a:noFill/>
            <a:miter lim="800000"/>
            <a:headEnd/>
            <a:tailEnd/>
          </a:ln>
        </p:spPr>
        <p:txBody>
          <a:bodyPr>
            <a:spAutoFit/>
          </a:bodyPr>
          <a:lstStyle/>
          <a:p>
            <a:pPr>
              <a:spcBef>
                <a:spcPct val="50000"/>
              </a:spcBef>
            </a:pPr>
            <a:r>
              <a:rPr lang="lv-LV" dirty="0" smtClean="0"/>
              <a:t>4.mar.2018.</a:t>
            </a:r>
            <a:endParaRPr lang="lv-LV" dirty="0"/>
          </a:p>
        </p:txBody>
      </p:sp>
      <p:sp>
        <p:nvSpPr>
          <p:cNvPr id="7" name="Text Box 6"/>
          <p:cNvSpPr txBox="1">
            <a:spLocks noChangeArrowheads="1"/>
          </p:cNvSpPr>
          <p:nvPr/>
        </p:nvSpPr>
        <p:spPr bwMode="auto">
          <a:xfrm>
            <a:off x="6429388" y="714356"/>
            <a:ext cx="2714612" cy="369332"/>
          </a:xfrm>
          <a:prstGeom prst="rect">
            <a:avLst/>
          </a:prstGeom>
          <a:noFill/>
          <a:ln w="9525">
            <a:noFill/>
            <a:miter lim="800000"/>
            <a:headEnd/>
            <a:tailEnd/>
          </a:ln>
        </p:spPr>
        <p:txBody>
          <a:bodyPr wrap="square">
            <a:spAutoFit/>
          </a:bodyPr>
          <a:lstStyle/>
          <a:p>
            <a:pPr algn="r">
              <a:spcBef>
                <a:spcPct val="50000"/>
              </a:spcBef>
            </a:pPr>
            <a:r>
              <a:rPr lang="lv-LV" dirty="0" smtClean="0"/>
              <a:t>Māc. Roberts Otomers</a:t>
            </a:r>
            <a:endParaRPr lang="lv-LV" dirty="0"/>
          </a:p>
        </p:txBody>
      </p:sp>
      <p:pic>
        <p:nvPicPr>
          <p:cNvPr id="22530" name="Picture 2" descr="Related image"/>
          <p:cNvPicPr>
            <a:picLocks noChangeAspect="1" noChangeArrowheads="1"/>
          </p:cNvPicPr>
          <p:nvPr/>
        </p:nvPicPr>
        <p:blipFill>
          <a:blip r:embed="rId3"/>
          <a:srcRect l="2342" r="2413"/>
          <a:stretch>
            <a:fillRect/>
          </a:stretch>
        </p:blipFill>
        <p:spPr bwMode="auto">
          <a:xfrm>
            <a:off x="214282" y="1142984"/>
            <a:ext cx="8715436" cy="550072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BIBLE016"/>
          <p:cNvPicPr>
            <a:picLocks noChangeAspect="1" noChangeArrowheads="1"/>
          </p:cNvPicPr>
          <p:nvPr/>
        </p:nvPicPr>
        <p:blipFill>
          <a:blip r:embed="rId2"/>
          <a:srcRect/>
          <a:stretch>
            <a:fillRect/>
          </a:stretch>
        </p:blipFill>
        <p:spPr bwMode="auto">
          <a:xfrm>
            <a:off x="4040188" y="765175"/>
            <a:ext cx="5103812" cy="6092825"/>
          </a:xfrm>
          <a:prstGeom prst="rect">
            <a:avLst/>
          </a:prstGeom>
          <a:noFill/>
          <a:ln w="9525">
            <a:noFill/>
            <a:miter lim="800000"/>
            <a:headEnd/>
            <a:tailEnd/>
          </a:ln>
        </p:spPr>
      </p:pic>
      <p:sp>
        <p:nvSpPr>
          <p:cNvPr id="10243" name="Rectangle 2"/>
          <p:cNvSpPr>
            <a:spLocks noGrp="1" noChangeArrowheads="1"/>
          </p:cNvSpPr>
          <p:nvPr>
            <p:ph type="title"/>
          </p:nvPr>
        </p:nvSpPr>
        <p:spPr>
          <a:xfrm>
            <a:off x="107950" y="2924175"/>
            <a:ext cx="5184775" cy="1143000"/>
          </a:xfrm>
        </p:spPr>
        <p:txBody>
          <a:bodyPr/>
          <a:lstStyle/>
          <a:p>
            <a:pPr eaLnBrk="1" hangingPunct="1"/>
            <a:r>
              <a:rPr lang="lv-LV" sz="5400" smtClean="0"/>
              <a:t>Un Dieva miers, kas ir augstāks par visu saprašanu lai pasargā jūsu sirdis un jūsu domas. </a:t>
            </a:r>
            <a:r>
              <a:rPr lang="lv-LV" sz="5400" b="1" smtClean="0"/>
              <a:t>Āmen</a:t>
            </a:r>
            <a:br>
              <a:rPr lang="lv-LV" sz="5400" b="1" smtClean="0"/>
            </a:br>
            <a:endParaRPr lang="lv-LV" sz="54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dissolve">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11188" y="0"/>
            <a:ext cx="7532687" cy="836613"/>
          </a:xfrm>
        </p:spPr>
        <p:txBody>
          <a:bodyPr/>
          <a:lstStyle/>
          <a:p>
            <a:pPr eaLnBrk="1" hangingPunct="1"/>
            <a:r>
              <a:rPr lang="lv-LV" sz="4000" b="1" dirty="0" smtClean="0">
                <a:solidFill>
                  <a:schemeClr val="tx1"/>
                </a:solidFill>
              </a:rPr>
              <a:t>1.Kor.1:18-31 </a:t>
            </a:r>
            <a:r>
              <a:rPr lang="lv-LV" sz="4000" b="1" dirty="0" smtClean="0">
                <a:solidFill>
                  <a:schemeClr val="tx1"/>
                </a:solidFill>
              </a:rPr>
              <a:t>Dieva gudrība</a:t>
            </a:r>
          </a:p>
        </p:txBody>
      </p:sp>
      <p:sp>
        <p:nvSpPr>
          <p:cNvPr id="2051" name="Rectangle 3"/>
          <p:cNvSpPr>
            <a:spLocks noGrp="1" noChangeArrowheads="1"/>
          </p:cNvSpPr>
          <p:nvPr>
            <p:ph type="body" idx="1"/>
          </p:nvPr>
        </p:nvSpPr>
        <p:spPr>
          <a:xfrm>
            <a:off x="-285750" y="688987"/>
            <a:ext cx="9429750" cy="4525963"/>
          </a:xfrm>
        </p:spPr>
        <p:txBody>
          <a:bodyPr/>
          <a:lstStyle/>
          <a:p>
            <a:pPr algn="just" eaLnBrk="1" hangingPunct="1">
              <a:buFontTx/>
              <a:buNone/>
            </a:pPr>
            <a:r>
              <a:rPr lang="lv-LV" sz="2080" i="1" dirty="0" smtClean="0"/>
              <a:t>	18 Vēstījums par krustu ir muļķība tiem, kas iet pazušanā, bet tiem, kas tiek izglābti, tas ir Dieva spēks. 19 Jo ir rakstīts: </a:t>
            </a:r>
            <a:r>
              <a:rPr lang="lv-LV" sz="2080" i="1" dirty="0" err="1" smtClean="0"/>
              <a:t>gudrajo</a:t>
            </a:r>
            <a:r>
              <a:rPr lang="lv-LV" sz="2080" i="1" dirty="0" smtClean="0"/>
              <a:t> gudrību es izdeldēšu un saprātīgo saprātu es atmetīšu 20 Kur tad ir gudrais? Kur rakstu skaidrotājs? Kur šī laikmeta vārdu meistars? Vai Dievs nav vērtis šīs pasaules gudrību muļķībā?21 Tā kā pasaule ar savu gudrību nav atzinusi Dievu Viņa gudrībā, Dievs nolēma tos, kas tic, glābt ar muļķīgu sludināšanu. 22 Kad jūdi prasa zīmes, un grieķi meklē gudrību, 23 mēs tā vietā sludinām Kristu, krustā sisto, kas jūdiem piedauzība un pagāniem - muļķība, 24 bet aicinātajiem – gan jūdiem, gan grieķiem – Kristus ir Dieva spēks un Dieva gudrība. 25 Dieva muļķība ir gudrāka par cilvēku gudrību, un Dieva nespēks ir daudz stiprāks par cilvēka spēku. </a:t>
            </a:r>
            <a:r>
              <a:rPr lang="lv-LV" sz="2080" i="1" dirty="0" smtClean="0"/>
              <a:t>26 Neaizmirstiet, brāļi, kādi jūs bijāt, kad tikāt aicināti. Ne jau daudzi pēc cilvēku sprieduma jūs bijāt gudri, ne jau daudzi bijāt vareni un augstdzimuši. 27 Bet Dievs izredzēja to, kas ir muļķīgs pasaulē, lai liktu kaunā gudros; un to, kas nespēks pasaulē, lai liktu kaunā stipros. 28 Un, kas pasaulē neievērots un atstumts un kas nav nekas, to Dievs izredzēja, lai izdeldētu to, kas ir kaut kas; 29 lai nekas miesīgs, nedižotos Dieva priekšā. 30 Pateicoties Viņam, arī jūs esat Kristū Jēzū, kas mums ir gudrība no Dieva un taisnība, un svētums un izpirkšanas maksa, 31 lai būtu, kā ir rakstīts: kas lielās, tas lai lielās ar To Kungu.</a:t>
            </a:r>
            <a:r>
              <a:rPr lang="lv-LV" sz="2080" dirty="0" smtClean="0"/>
              <a:t> </a:t>
            </a:r>
            <a:endParaRPr lang="lv-LV" sz="2080" i="1" dirty="0" smtClean="0"/>
          </a:p>
        </p:txBody>
      </p:sp>
      <p:pic>
        <p:nvPicPr>
          <p:cNvPr id="2052" name="Picture 3" descr="DOVE019"/>
          <p:cNvPicPr>
            <a:picLocks noChangeAspect="1" noChangeArrowheads="1"/>
          </p:cNvPicPr>
          <p:nvPr/>
        </p:nvPicPr>
        <p:blipFill>
          <a:blip r:embed="rId2"/>
          <a:srcRect/>
          <a:stretch>
            <a:fillRect/>
          </a:stretch>
        </p:blipFill>
        <p:spPr bwMode="auto">
          <a:xfrm>
            <a:off x="214313" y="0"/>
            <a:ext cx="485775" cy="692150"/>
          </a:xfrm>
          <a:prstGeom prst="rect">
            <a:avLst/>
          </a:prstGeom>
          <a:noFill/>
          <a:ln w="9525">
            <a:noFill/>
            <a:miter lim="800000"/>
            <a:headEnd/>
            <a:tailEnd/>
          </a:ln>
        </p:spPr>
      </p:pic>
      <p:sp>
        <p:nvSpPr>
          <p:cNvPr id="2053" name="Text Box 6"/>
          <p:cNvSpPr txBox="1">
            <a:spLocks noChangeArrowheads="1"/>
          </p:cNvSpPr>
          <p:nvPr/>
        </p:nvSpPr>
        <p:spPr bwMode="auto">
          <a:xfrm>
            <a:off x="7702550" y="0"/>
            <a:ext cx="1441450" cy="366713"/>
          </a:xfrm>
          <a:prstGeom prst="rect">
            <a:avLst/>
          </a:prstGeom>
          <a:noFill/>
          <a:ln w="9525">
            <a:noFill/>
            <a:miter lim="800000"/>
            <a:headEnd/>
            <a:tailEnd/>
          </a:ln>
        </p:spPr>
        <p:txBody>
          <a:bodyPr>
            <a:spAutoFit/>
          </a:bodyPr>
          <a:lstStyle/>
          <a:p>
            <a:pPr>
              <a:spcBef>
                <a:spcPct val="50000"/>
              </a:spcBef>
            </a:pPr>
            <a:r>
              <a:rPr lang="lv-LV" dirty="0" smtClean="0"/>
              <a:t>4.mar.2018.</a:t>
            </a:r>
            <a:endParaRPr lang="lv-LV"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body" idx="1"/>
          </p:nvPr>
        </p:nvSpPr>
        <p:spPr>
          <a:xfrm>
            <a:off x="-323850" y="0"/>
            <a:ext cx="9467850" cy="1081088"/>
          </a:xfrm>
        </p:spPr>
        <p:txBody>
          <a:bodyPr/>
          <a:lstStyle/>
          <a:p>
            <a:pPr algn="just">
              <a:lnSpc>
                <a:spcPct val="90000"/>
              </a:lnSpc>
              <a:buFontTx/>
              <a:buNone/>
            </a:pPr>
            <a:r>
              <a:rPr lang="lv-LV" i="1" dirty="0" smtClean="0"/>
              <a:t>	</a:t>
            </a:r>
            <a:r>
              <a:rPr lang="lv-LV" sz="2800" i="1" dirty="0" smtClean="0"/>
              <a:t>18</a:t>
            </a:r>
            <a:r>
              <a:rPr lang="lv-LV" sz="3000" b="1" i="1" dirty="0" smtClean="0"/>
              <a:t> </a:t>
            </a:r>
            <a:r>
              <a:rPr lang="lv-LV" sz="2800" i="1" dirty="0" smtClean="0"/>
              <a:t>Vēstījums </a:t>
            </a:r>
            <a:r>
              <a:rPr lang="lv-LV" sz="2800" i="1" dirty="0" smtClean="0"/>
              <a:t>par krustu ir muļķība tiem, kas iet pazušanā, bet tiem, kas tiek izglābti, tas ir Dieva spēks. </a:t>
            </a:r>
            <a:endParaRPr lang="en-US" sz="2600" i="1" dirty="0" smtClean="0"/>
          </a:p>
        </p:txBody>
      </p:sp>
      <p:sp>
        <p:nvSpPr>
          <p:cNvPr id="7" name="Rectangle 6"/>
          <p:cNvSpPr>
            <a:spLocks noChangeArrowheads="1"/>
          </p:cNvSpPr>
          <p:nvPr/>
        </p:nvSpPr>
        <p:spPr bwMode="auto">
          <a:xfrm>
            <a:off x="0" y="928688"/>
            <a:ext cx="5857884" cy="5693866"/>
          </a:xfrm>
          <a:prstGeom prst="rect">
            <a:avLst/>
          </a:prstGeom>
          <a:noFill/>
          <a:ln w="9525">
            <a:noFill/>
            <a:miter lim="800000"/>
            <a:headEnd/>
            <a:tailEnd/>
          </a:ln>
        </p:spPr>
        <p:txBody>
          <a:bodyPr wrap="square">
            <a:spAutoFit/>
          </a:bodyPr>
          <a:lstStyle/>
          <a:p>
            <a:pPr>
              <a:buFontTx/>
              <a:buChar char="•"/>
            </a:pPr>
            <a:r>
              <a:rPr lang="lv-LV" sz="2800" b="1" dirty="0"/>
              <a:t>Neticīgiem </a:t>
            </a:r>
            <a:r>
              <a:rPr lang="lv-LV" sz="2800" dirty="0"/>
              <a:t>cilvēkiem Kristus krusts liekas </a:t>
            </a:r>
            <a:r>
              <a:rPr lang="lv-LV" sz="2800" b="1" dirty="0"/>
              <a:t>vislielākā muļķība</a:t>
            </a:r>
            <a:r>
              <a:rPr lang="lv-LV" sz="2800" dirty="0"/>
              <a:t> </a:t>
            </a:r>
          </a:p>
          <a:p>
            <a:pPr>
              <a:buFontTx/>
              <a:buChar char="•"/>
            </a:pPr>
            <a:r>
              <a:rPr lang="lv-LV" sz="2800" b="1" dirty="0" smtClean="0"/>
              <a:t>Pasaules </a:t>
            </a:r>
            <a:r>
              <a:rPr lang="lv-LV" sz="2800" b="1" dirty="0"/>
              <a:t>acīs milzīga </a:t>
            </a:r>
            <a:r>
              <a:rPr lang="lv-LV" sz="2800" b="1" dirty="0" smtClean="0"/>
              <a:t>izgāšanās:</a:t>
            </a:r>
          </a:p>
          <a:p>
            <a:r>
              <a:rPr lang="lv-LV" sz="2800" b="1" dirty="0" smtClean="0"/>
              <a:t>Mācīja</a:t>
            </a:r>
            <a:r>
              <a:rPr lang="lv-LV" sz="2800" dirty="0" smtClean="0"/>
              <a:t> </a:t>
            </a:r>
            <a:r>
              <a:rPr lang="lv-LV" sz="2800" dirty="0"/>
              <a:t>tādas </a:t>
            </a:r>
            <a:r>
              <a:rPr lang="lv-LV" sz="2800" b="1" dirty="0"/>
              <a:t>cēlas lietas</a:t>
            </a:r>
            <a:r>
              <a:rPr lang="lv-LV" sz="2800" dirty="0"/>
              <a:t>, bet </a:t>
            </a:r>
            <a:r>
              <a:rPr lang="lv-LV" sz="2800" b="1" dirty="0"/>
              <a:t>tā nāve</a:t>
            </a:r>
            <a:r>
              <a:rPr lang="lv-LV" sz="2800" dirty="0"/>
              <a:t> gan </a:t>
            </a:r>
            <a:r>
              <a:rPr lang="lv-LV" sz="2800" b="1" dirty="0"/>
              <a:t>nekam neder.</a:t>
            </a:r>
          </a:p>
          <a:p>
            <a:pPr>
              <a:buFontTx/>
              <a:buChar char="•"/>
            </a:pPr>
            <a:r>
              <a:rPr lang="lv-LV" sz="2800" dirty="0"/>
              <a:t>Caur krustu Dievs ir </a:t>
            </a:r>
            <a:r>
              <a:rPr lang="lv-LV" sz="2800" b="1" dirty="0"/>
              <a:t>nolēmis glābt visus cilvēkus</a:t>
            </a:r>
            <a:r>
              <a:rPr lang="lv-LV" sz="2800" dirty="0"/>
              <a:t>.</a:t>
            </a:r>
          </a:p>
          <a:p>
            <a:pPr>
              <a:buFontTx/>
              <a:buChar char="•"/>
            </a:pPr>
            <a:r>
              <a:rPr lang="lv-LV" sz="2800" dirty="0"/>
              <a:t>Kas </a:t>
            </a:r>
            <a:r>
              <a:rPr lang="lv-LV" sz="2800" b="1" dirty="0"/>
              <a:t>pasaulei </a:t>
            </a:r>
            <a:r>
              <a:rPr lang="lv-LV" sz="2800" dirty="0"/>
              <a:t>liekas vislielākais </a:t>
            </a:r>
            <a:r>
              <a:rPr lang="lv-LV" sz="2800" b="1" dirty="0"/>
              <a:t>nespēks</a:t>
            </a:r>
            <a:r>
              <a:rPr lang="lv-LV" sz="2800" dirty="0"/>
              <a:t>, ir </a:t>
            </a:r>
            <a:r>
              <a:rPr lang="lv-LV" sz="2800" b="1" dirty="0"/>
              <a:t>Dievs vislielākais spēks</a:t>
            </a:r>
          </a:p>
          <a:p>
            <a:pPr>
              <a:buFontTx/>
              <a:buChar char="•"/>
            </a:pPr>
            <a:r>
              <a:rPr lang="lv-LV" sz="2800" dirty="0"/>
              <a:t>Kas </a:t>
            </a:r>
            <a:r>
              <a:rPr lang="lv-LV" sz="2800" b="1" dirty="0"/>
              <a:t>pasaulei </a:t>
            </a:r>
            <a:r>
              <a:rPr lang="lv-LV" sz="2800" dirty="0"/>
              <a:t>liekas </a:t>
            </a:r>
            <a:r>
              <a:rPr lang="lv-LV" sz="2800" b="1" dirty="0"/>
              <a:t>muļķība</a:t>
            </a:r>
            <a:r>
              <a:rPr lang="lv-LV" sz="2800" dirty="0"/>
              <a:t>, tas ir lielākā </a:t>
            </a:r>
            <a:r>
              <a:rPr lang="lv-LV" sz="2800" b="1" dirty="0"/>
              <a:t>Dieva gudrība</a:t>
            </a:r>
            <a:r>
              <a:rPr lang="lv-LV" sz="2800" dirty="0"/>
              <a:t>.</a:t>
            </a:r>
            <a:endParaRPr lang="lv-LV" sz="2600" dirty="0"/>
          </a:p>
        </p:txBody>
      </p:sp>
      <p:pic>
        <p:nvPicPr>
          <p:cNvPr id="4" name="Picture 4" descr="BIBLE016"/>
          <p:cNvPicPr>
            <a:picLocks noChangeAspect="1" noChangeArrowheads="1"/>
          </p:cNvPicPr>
          <p:nvPr/>
        </p:nvPicPr>
        <p:blipFill>
          <a:blip r:embed="rId2"/>
          <a:srcRect/>
          <a:stretch>
            <a:fillRect/>
          </a:stretch>
        </p:blipFill>
        <p:spPr bwMode="auto">
          <a:xfrm>
            <a:off x="4429124" y="928688"/>
            <a:ext cx="4714876" cy="59293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 calcmode="lin" valueType="num">
                                      <p:cBhvr additive="base">
                                        <p:cTn id="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calcmode="lin" valueType="num">
                                      <p:cBhvr additive="base">
                                        <p:cTn id="2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 calcmode="lin" valueType="num">
                                      <p:cBhvr additive="base">
                                        <p:cTn id="26"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additive="base">
                                        <p:cTn id="3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 calcmode="lin" valueType="num">
                                      <p:cBhvr additive="base">
                                        <p:cTn id="4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body" idx="1"/>
          </p:nvPr>
        </p:nvSpPr>
        <p:spPr>
          <a:xfrm>
            <a:off x="-323850" y="-71462"/>
            <a:ext cx="9467850" cy="1081088"/>
          </a:xfrm>
        </p:spPr>
        <p:txBody>
          <a:bodyPr/>
          <a:lstStyle/>
          <a:p>
            <a:pPr algn="just">
              <a:lnSpc>
                <a:spcPct val="90000"/>
              </a:lnSpc>
              <a:buFontTx/>
              <a:buNone/>
            </a:pPr>
            <a:r>
              <a:rPr lang="lv-LV" i="1" dirty="0" smtClean="0"/>
              <a:t>	</a:t>
            </a:r>
            <a:r>
              <a:rPr lang="lv-LV" sz="2800" i="1" dirty="0" smtClean="0"/>
              <a:t>19</a:t>
            </a:r>
            <a:r>
              <a:rPr lang="lv-LV" sz="2800" b="1" i="1" dirty="0" smtClean="0"/>
              <a:t> </a:t>
            </a:r>
            <a:r>
              <a:rPr lang="lv-LV" sz="2800" i="1" dirty="0" smtClean="0"/>
              <a:t>Jo </a:t>
            </a:r>
            <a:r>
              <a:rPr lang="lv-LV" sz="2800" i="1" dirty="0" smtClean="0"/>
              <a:t>ir rakstīts: </a:t>
            </a:r>
            <a:r>
              <a:rPr lang="lv-LV" sz="2800" i="1" dirty="0" err="1" smtClean="0"/>
              <a:t>gudrajo</a:t>
            </a:r>
            <a:r>
              <a:rPr lang="lv-LV" sz="2800" i="1" dirty="0" smtClean="0"/>
              <a:t> gudrību es izdeldēšu un saprātīgo saprātu es atmetīšu</a:t>
            </a:r>
            <a:r>
              <a:rPr lang="lv-LV" sz="2600" i="1" dirty="0" smtClean="0"/>
              <a:t>. </a:t>
            </a:r>
            <a:r>
              <a:rPr lang="lv-LV" sz="2800" i="1" dirty="0" smtClean="0"/>
              <a:t>20 Kur tad ir gudrais? Kur rakstu skaidrotājs? Kur šī laikmeta vārdu meistars? Vai Dievs nav vērtis šīs pasaules gudrību muļķībā? </a:t>
            </a:r>
            <a:endParaRPr lang="en-US" sz="2600" i="1" dirty="0" smtClean="0"/>
          </a:p>
        </p:txBody>
      </p:sp>
      <p:sp>
        <p:nvSpPr>
          <p:cNvPr id="7" name="Rectangle 6"/>
          <p:cNvSpPr>
            <a:spLocks noChangeArrowheads="1"/>
          </p:cNvSpPr>
          <p:nvPr/>
        </p:nvSpPr>
        <p:spPr bwMode="auto">
          <a:xfrm>
            <a:off x="1" y="1625600"/>
            <a:ext cx="4786313" cy="4401205"/>
          </a:xfrm>
          <a:prstGeom prst="rect">
            <a:avLst/>
          </a:prstGeom>
          <a:noFill/>
          <a:ln w="9525">
            <a:noFill/>
            <a:miter lim="800000"/>
            <a:headEnd/>
            <a:tailEnd/>
          </a:ln>
        </p:spPr>
        <p:txBody>
          <a:bodyPr wrap="square">
            <a:spAutoFit/>
          </a:bodyPr>
          <a:lstStyle/>
          <a:p>
            <a:pPr>
              <a:buFontTx/>
              <a:buChar char="•"/>
            </a:pPr>
            <a:r>
              <a:rPr lang="lv-LV" sz="2800" b="1" dirty="0"/>
              <a:t>Dievs savu godu cilvēkiem nedod!</a:t>
            </a:r>
          </a:p>
          <a:p>
            <a:pPr>
              <a:buFontTx/>
              <a:buChar char="•"/>
            </a:pPr>
            <a:r>
              <a:rPr lang="lv-LV" sz="2800" b="1" dirty="0"/>
              <a:t>Evaņģēlijs</a:t>
            </a:r>
            <a:r>
              <a:rPr lang="lv-LV" sz="2800" dirty="0"/>
              <a:t> </a:t>
            </a:r>
            <a:r>
              <a:rPr lang="lv-LV" sz="2800" b="1" dirty="0"/>
              <a:t>nav saistīts</a:t>
            </a:r>
            <a:r>
              <a:rPr lang="lv-LV" sz="2800" dirty="0"/>
              <a:t> ar kādām </a:t>
            </a:r>
            <a:r>
              <a:rPr lang="lv-LV" sz="2800" b="1" dirty="0"/>
              <a:t>konkrētām personām</a:t>
            </a:r>
            <a:r>
              <a:rPr lang="lv-LV" sz="2800" dirty="0"/>
              <a:t> vai </a:t>
            </a:r>
            <a:r>
              <a:rPr lang="lv-LV" sz="2800" b="1" dirty="0"/>
              <a:t>autoritātēm</a:t>
            </a:r>
            <a:r>
              <a:rPr lang="lv-LV" sz="2800" dirty="0" smtClean="0"/>
              <a:t>.</a:t>
            </a:r>
          </a:p>
          <a:p>
            <a:pPr>
              <a:buFontTx/>
              <a:buChar char="•"/>
            </a:pPr>
            <a:r>
              <a:rPr lang="lv-LV" sz="2800" dirty="0" smtClean="0"/>
              <a:t>Kas tad ir šīs </a:t>
            </a:r>
            <a:r>
              <a:rPr lang="lv-LV" sz="2800" b="1" dirty="0" smtClean="0"/>
              <a:t>pasaules gudrība</a:t>
            </a:r>
            <a:r>
              <a:rPr lang="lv-LV" sz="2800" dirty="0" smtClean="0"/>
              <a:t>?– </a:t>
            </a:r>
            <a:r>
              <a:rPr lang="lv-LV" sz="2800" b="1" dirty="0" smtClean="0"/>
              <a:t>Egoisms</a:t>
            </a:r>
            <a:r>
              <a:rPr lang="lv-LV" sz="2800" dirty="0" smtClean="0"/>
              <a:t>, </a:t>
            </a:r>
            <a:r>
              <a:rPr lang="lv-LV" sz="2800" b="1" dirty="0" smtClean="0"/>
              <a:t>visu sev</a:t>
            </a:r>
          </a:p>
          <a:p>
            <a:pPr>
              <a:buFontTx/>
              <a:buChar char="•"/>
            </a:pPr>
            <a:r>
              <a:rPr lang="lv-LV" sz="2800" dirty="0" smtClean="0"/>
              <a:t>Ja es kaut ko daru – kāds tad man </a:t>
            </a:r>
            <a:r>
              <a:rPr lang="lv-LV" sz="2800" b="1" dirty="0" smtClean="0"/>
              <a:t>no tā būs labums</a:t>
            </a:r>
            <a:r>
              <a:rPr lang="lv-LV" sz="2800" dirty="0" smtClean="0"/>
              <a:t>?</a:t>
            </a:r>
            <a:endParaRPr lang="lv-LV" sz="2800" dirty="0"/>
          </a:p>
        </p:txBody>
      </p:sp>
      <p:pic>
        <p:nvPicPr>
          <p:cNvPr id="6" name="Picture 6"/>
          <p:cNvPicPr>
            <a:picLocks noChangeAspect="1" noChangeArrowheads="1"/>
          </p:cNvPicPr>
          <p:nvPr/>
        </p:nvPicPr>
        <p:blipFill>
          <a:blip r:embed="rId2"/>
          <a:srcRect/>
          <a:stretch>
            <a:fillRect/>
          </a:stretch>
        </p:blipFill>
        <p:spPr bwMode="auto">
          <a:xfrm>
            <a:off x="4786315" y="1714488"/>
            <a:ext cx="4302516" cy="450059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 calcmode="lin" valueType="num">
                                      <p:cBhvr additive="base">
                                        <p:cTn id="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4">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par>
                          <p:cTn id="12" fill="hold">
                            <p:stCondLst>
                              <p:cond delay="2000"/>
                            </p:stCondLst>
                            <p:childTnLst>
                              <p:par>
                                <p:cTn id="13" presetID="2" presetClass="entr" presetSubtype="4" fill="hold"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additive="base">
                                        <p:cTn id="1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7" fill="hold">
                            <p:stCondLst>
                              <p:cond delay="2500"/>
                            </p:stCondLst>
                            <p:childTnLst>
                              <p:par>
                                <p:cTn id="18" presetID="2" presetClass="entr" presetSubtype="4" fill="hold" nodeType="after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 calcmode="lin" valueType="num">
                                      <p:cBhvr additive="base">
                                        <p:cTn id="20"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22" fill="hold">
                            <p:stCondLst>
                              <p:cond delay="3000"/>
                            </p:stCondLst>
                            <p:childTnLst>
                              <p:par>
                                <p:cTn id="23" presetID="2" presetClass="entr" presetSubtype="4" fill="hold" nodeType="after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7" fill="hold">
                            <p:stCondLst>
                              <p:cond delay="3500"/>
                            </p:stCondLst>
                            <p:childTnLst>
                              <p:par>
                                <p:cTn id="28" presetID="2" presetClass="entr" presetSubtype="4" fill="hold" nodeType="after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additive="base">
                                        <p:cTn id="30"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body" idx="1"/>
          </p:nvPr>
        </p:nvSpPr>
        <p:spPr>
          <a:xfrm>
            <a:off x="-357222" y="-71448"/>
            <a:ext cx="9501222" cy="2071688"/>
          </a:xfrm>
        </p:spPr>
        <p:txBody>
          <a:bodyPr/>
          <a:lstStyle/>
          <a:p>
            <a:pPr algn="just">
              <a:buFontTx/>
              <a:buNone/>
            </a:pPr>
            <a:r>
              <a:rPr lang="lv-LV" sz="2800" i="1" dirty="0" smtClean="0"/>
              <a:t>    21 Tā </a:t>
            </a:r>
            <a:r>
              <a:rPr lang="lv-LV" sz="2800" i="1" dirty="0" smtClean="0"/>
              <a:t>kā pasaule ar savu gudrību nav atzinusi Dievu Viņa gudrībā, Dievs nolēma tos, kas tic, glābt ar muļķīgu sludināšanu.</a:t>
            </a:r>
            <a:endParaRPr lang="en-US" sz="2800" i="1" dirty="0" smtClean="0"/>
          </a:p>
        </p:txBody>
      </p:sp>
      <p:sp>
        <p:nvSpPr>
          <p:cNvPr id="7" name="Rectangle 6"/>
          <p:cNvSpPr>
            <a:spLocks noChangeArrowheads="1"/>
          </p:cNvSpPr>
          <p:nvPr/>
        </p:nvSpPr>
        <p:spPr bwMode="auto">
          <a:xfrm>
            <a:off x="0" y="2456795"/>
            <a:ext cx="9144000" cy="4401205"/>
          </a:xfrm>
          <a:prstGeom prst="rect">
            <a:avLst/>
          </a:prstGeom>
          <a:noFill/>
          <a:ln w="9525">
            <a:noFill/>
            <a:miter lim="800000"/>
            <a:headEnd/>
            <a:tailEnd/>
          </a:ln>
        </p:spPr>
        <p:txBody>
          <a:bodyPr>
            <a:spAutoFit/>
          </a:bodyPr>
          <a:lstStyle/>
          <a:p>
            <a:pPr>
              <a:buFontTx/>
              <a:buChar char="•"/>
            </a:pPr>
            <a:r>
              <a:rPr lang="lv-LV" sz="2800" b="1" dirty="0" smtClean="0"/>
              <a:t>Šīs pasaules gudrība</a:t>
            </a:r>
            <a:r>
              <a:rPr lang="lv-LV" sz="2800" dirty="0" smtClean="0"/>
              <a:t> ir: </a:t>
            </a:r>
          </a:p>
          <a:p>
            <a:r>
              <a:rPr lang="lv-LV" sz="2800" dirty="0" smtClean="0"/>
              <a:t>tev ir </a:t>
            </a:r>
            <a:r>
              <a:rPr lang="lv-LV" sz="2800" b="1" dirty="0" smtClean="0"/>
              <a:t>jādara</a:t>
            </a:r>
            <a:r>
              <a:rPr lang="lv-LV" sz="2800" dirty="0" smtClean="0"/>
              <a:t> </a:t>
            </a:r>
            <a:r>
              <a:rPr lang="lv-LV" sz="2800" b="1" dirty="0" smtClean="0"/>
              <a:t>labie darbi</a:t>
            </a:r>
            <a:r>
              <a:rPr lang="lv-LV" sz="2800" dirty="0" smtClean="0"/>
              <a:t>, lai tev </a:t>
            </a:r>
            <a:r>
              <a:rPr lang="lv-LV" sz="2800" b="1" dirty="0" smtClean="0"/>
              <a:t>pašam </a:t>
            </a:r>
            <a:r>
              <a:rPr lang="lv-LV" sz="2800" dirty="0" smtClean="0"/>
              <a:t>vēlāk tas</a:t>
            </a:r>
            <a:r>
              <a:rPr lang="lv-LV" sz="2800" b="1" dirty="0" smtClean="0"/>
              <a:t> atmaksātos</a:t>
            </a:r>
          </a:p>
          <a:p>
            <a:pPr>
              <a:buFontTx/>
              <a:buChar char="•"/>
            </a:pPr>
            <a:r>
              <a:rPr lang="lv-LV" sz="2800" dirty="0" smtClean="0"/>
              <a:t>Bet </a:t>
            </a:r>
            <a:r>
              <a:rPr lang="lv-LV" sz="2800" b="1" dirty="0"/>
              <a:t>trīsvienīgais Dievs</a:t>
            </a:r>
            <a:r>
              <a:rPr lang="lv-LV" sz="2800" dirty="0"/>
              <a:t> saka, ka </a:t>
            </a:r>
            <a:r>
              <a:rPr lang="lv-LV" sz="2800" b="1" dirty="0"/>
              <a:t>labie darbi nav nepieciešami</a:t>
            </a:r>
            <a:r>
              <a:rPr lang="lv-LV" sz="2800" dirty="0"/>
              <a:t>, lai mēs </a:t>
            </a:r>
            <a:r>
              <a:rPr lang="lv-LV" sz="2800" b="1" dirty="0"/>
              <a:t>iemantotu mūžīgo dzīvību</a:t>
            </a:r>
            <a:r>
              <a:rPr lang="lv-LV" sz="2800" dirty="0"/>
              <a:t>. </a:t>
            </a:r>
          </a:p>
          <a:p>
            <a:pPr>
              <a:buFontTx/>
              <a:buChar char="•"/>
            </a:pPr>
            <a:r>
              <a:rPr lang="lv-LV" sz="2800" dirty="0"/>
              <a:t>Labie </a:t>
            </a:r>
            <a:r>
              <a:rPr lang="lv-LV" sz="2800" b="1" dirty="0"/>
              <a:t>darbi ir jādara</a:t>
            </a:r>
            <a:r>
              <a:rPr lang="lv-LV" sz="2800" dirty="0"/>
              <a:t>, lai </a:t>
            </a:r>
            <a:r>
              <a:rPr lang="lv-LV" sz="2800" b="1" dirty="0"/>
              <a:t>otram būtu labi</a:t>
            </a:r>
            <a:r>
              <a:rPr lang="lv-LV" sz="2800" dirty="0"/>
              <a:t>! </a:t>
            </a:r>
          </a:p>
          <a:p>
            <a:pPr>
              <a:buFontTx/>
              <a:buChar char="•"/>
            </a:pPr>
            <a:r>
              <a:rPr lang="lv-LV" sz="2800" dirty="0"/>
              <a:t>Dievs mūs aicina uz </a:t>
            </a:r>
            <a:r>
              <a:rPr lang="lv-LV" sz="2800" b="1" dirty="0"/>
              <a:t>nesavtīgu mīlestību</a:t>
            </a:r>
          </a:p>
          <a:p>
            <a:pPr>
              <a:buFontTx/>
              <a:buChar char="•"/>
            </a:pPr>
            <a:r>
              <a:rPr lang="lv-LV" sz="2800" b="1" dirty="0"/>
              <a:t>Kristietim darīt labus darbus ir viņa būtība.</a:t>
            </a:r>
          </a:p>
          <a:p>
            <a:pPr>
              <a:buFontTx/>
              <a:buChar char="•"/>
            </a:pPr>
            <a:r>
              <a:rPr lang="lv-LV" sz="2800" dirty="0"/>
              <a:t>Kristietis ir, kā </a:t>
            </a:r>
            <a:r>
              <a:rPr lang="lv-LV" sz="2800" b="1" dirty="0"/>
              <a:t>ābele</a:t>
            </a:r>
            <a:r>
              <a:rPr lang="lv-LV" sz="2800" dirty="0"/>
              <a:t>, kas </a:t>
            </a:r>
            <a:r>
              <a:rPr lang="lv-LV" sz="2800" b="1" dirty="0"/>
              <a:t>nes augļus citu labā</a:t>
            </a:r>
            <a:r>
              <a:rPr lang="lv-LV" sz="2800" dirty="0"/>
              <a:t>. </a:t>
            </a:r>
          </a:p>
          <a:p>
            <a:pPr>
              <a:buFontTx/>
              <a:buChar char="•"/>
            </a:pPr>
            <a:r>
              <a:rPr lang="lv-LV" sz="2800" b="1" dirty="0"/>
              <a:t>Labos darbus Dievs dara </a:t>
            </a:r>
            <a:r>
              <a:rPr lang="lv-LV" sz="2800" b="1" dirty="0" smtClean="0"/>
              <a:t>daudz caur </a:t>
            </a:r>
            <a:r>
              <a:rPr lang="lv-LV" sz="2800" dirty="0" smtClean="0"/>
              <a:t>kristiešiem.</a:t>
            </a:r>
            <a:endParaRPr lang="lv-LV" sz="2800" dirty="0"/>
          </a:p>
        </p:txBody>
      </p:sp>
      <p:pic>
        <p:nvPicPr>
          <p:cNvPr id="5127" name="Picture 7" descr="Image result for good works"/>
          <p:cNvPicPr>
            <a:picLocks noChangeAspect="1" noChangeArrowheads="1"/>
          </p:cNvPicPr>
          <p:nvPr/>
        </p:nvPicPr>
        <p:blipFill>
          <a:blip r:embed="rId2"/>
          <a:srcRect/>
          <a:stretch>
            <a:fillRect/>
          </a:stretch>
        </p:blipFill>
        <p:spPr bwMode="auto">
          <a:xfrm>
            <a:off x="4143372" y="785795"/>
            <a:ext cx="5000628" cy="207170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 calcmode="lin" valueType="num">
                                      <p:cBhvr additive="base">
                                        <p:cTn id="7" dur="500" fill="hold"/>
                                        <p:tgtEl>
                                          <p:spTgt spid="8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6">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5127"/>
                                        </p:tgtEl>
                                        <p:attrNameLst>
                                          <p:attrName>style.visibility</p:attrName>
                                        </p:attrNameLst>
                                      </p:cBhvr>
                                      <p:to>
                                        <p:strVal val="visible"/>
                                      </p:to>
                                    </p:set>
                                    <p:animEffect transition="in" filter="fade">
                                      <p:cBhvr>
                                        <p:cTn id="11" dur="2000"/>
                                        <p:tgtEl>
                                          <p:spTgt spid="5127"/>
                                        </p:tgtEl>
                                      </p:cBhvr>
                                    </p:animEffect>
                                  </p:childTnLst>
                                </p:cTn>
                              </p:par>
                            </p:childTnLst>
                          </p:cTn>
                        </p:par>
                        <p:par>
                          <p:cTn id="12" fill="hold">
                            <p:stCondLst>
                              <p:cond delay="2000"/>
                            </p:stCondLst>
                            <p:childTnLst>
                              <p:par>
                                <p:cTn id="13" presetID="2" presetClass="entr" presetSubtype="4"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2500"/>
                            </p:stCondLst>
                            <p:childTnLst>
                              <p:par>
                                <p:cTn id="18" presetID="2" presetClass="entr" presetSubtype="4" fill="hold" nodeType="after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additive="base">
                                        <p:cTn id="20"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22" fill="hold">
                            <p:stCondLst>
                              <p:cond delay="3000"/>
                            </p:stCondLst>
                            <p:childTnLst>
                              <p:par>
                                <p:cTn id="23" presetID="2" presetClass="entr" presetSubtype="4" fill="hold" nodeType="after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additive="base">
                                        <p:cTn id="2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27" fill="hold">
                            <p:stCondLst>
                              <p:cond delay="3500"/>
                            </p:stCondLst>
                            <p:childTnLst>
                              <p:par>
                                <p:cTn id="28" presetID="2" presetClass="entr" presetSubtype="4" fill="hold" nodeType="after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nodeType="after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 calcmode="lin" valueType="num">
                                      <p:cBhvr additive="base">
                                        <p:cTn id="3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37" fill="hold">
                            <p:stCondLst>
                              <p:cond delay="4500"/>
                            </p:stCondLst>
                            <p:childTnLst>
                              <p:par>
                                <p:cTn id="38" presetID="2" presetClass="entr" presetSubtype="4" fill="hold" nodeType="after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 calcmode="lin" valueType="num">
                                      <p:cBhvr additive="base">
                                        <p:cTn id="40"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42" fill="hold">
                            <p:stCondLst>
                              <p:cond delay="5000"/>
                            </p:stCondLst>
                            <p:childTnLst>
                              <p:par>
                                <p:cTn id="43" presetID="2" presetClass="entr" presetSubtype="4" fill="hold" nodeType="after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 calcmode="lin" valueType="num">
                                      <p:cBhvr additive="base">
                                        <p:cTn id="4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47" fill="hold">
                            <p:stCondLst>
                              <p:cond delay="5500"/>
                            </p:stCondLst>
                            <p:childTnLst>
                              <p:par>
                                <p:cTn id="48" presetID="2" presetClass="entr" presetSubtype="4" fill="hold" nodeType="afterEffect">
                                  <p:stCondLst>
                                    <p:cond delay="0"/>
                                  </p:stCondLst>
                                  <p:childTnLst>
                                    <p:set>
                                      <p:cBhvr>
                                        <p:cTn id="49" dur="1" fill="hold">
                                          <p:stCondLst>
                                            <p:cond delay="0"/>
                                          </p:stCondLst>
                                        </p:cTn>
                                        <p:tgtEl>
                                          <p:spTgt spid="7">
                                            <p:txEl>
                                              <p:pRg st="7" end="7"/>
                                            </p:txEl>
                                          </p:spTgt>
                                        </p:tgtEl>
                                        <p:attrNameLst>
                                          <p:attrName>style.visibility</p:attrName>
                                        </p:attrNameLst>
                                      </p:cBhvr>
                                      <p:to>
                                        <p:strVal val="visible"/>
                                      </p:to>
                                    </p:set>
                                    <p:anim calcmode="lin" valueType="num">
                                      <p:cBhvr additive="base">
                                        <p:cTn id="50"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51" name="Picture 7" descr="Image result for Jesus at cross"/>
          <p:cNvPicPr>
            <a:picLocks noChangeAspect="1" noChangeArrowheads="1"/>
          </p:cNvPicPr>
          <p:nvPr/>
        </p:nvPicPr>
        <p:blipFill>
          <a:blip r:embed="rId2"/>
          <a:srcRect/>
          <a:stretch>
            <a:fillRect/>
          </a:stretch>
        </p:blipFill>
        <p:spPr bwMode="auto">
          <a:xfrm>
            <a:off x="0" y="3643314"/>
            <a:ext cx="9144000" cy="3214686"/>
          </a:xfrm>
          <a:prstGeom prst="rect">
            <a:avLst/>
          </a:prstGeom>
          <a:noFill/>
        </p:spPr>
      </p:pic>
      <p:sp>
        <p:nvSpPr>
          <p:cNvPr id="11267" name="Rectangle 3"/>
          <p:cNvSpPr>
            <a:spLocks noGrp="1" noChangeArrowheads="1"/>
          </p:cNvSpPr>
          <p:nvPr>
            <p:ph type="body" idx="1"/>
          </p:nvPr>
        </p:nvSpPr>
        <p:spPr>
          <a:xfrm>
            <a:off x="-357221" y="0"/>
            <a:ext cx="9501222" cy="1052513"/>
          </a:xfrm>
        </p:spPr>
        <p:txBody>
          <a:bodyPr/>
          <a:lstStyle/>
          <a:p>
            <a:pPr algn="just" eaLnBrk="1" hangingPunct="1">
              <a:lnSpc>
                <a:spcPct val="80000"/>
              </a:lnSpc>
              <a:buFontTx/>
              <a:buNone/>
            </a:pPr>
            <a:r>
              <a:rPr lang="lv-LV" sz="2000" i="1" dirty="0" smtClean="0"/>
              <a:t>     </a:t>
            </a:r>
            <a:r>
              <a:rPr lang="lv-LV" sz="2600" i="1" dirty="0" smtClean="0"/>
              <a:t>22 </a:t>
            </a:r>
            <a:r>
              <a:rPr lang="lv-LV" sz="2600" i="1" dirty="0" smtClean="0"/>
              <a:t>Kad jūdi prasa zīmes, un grieķi meklē gudrību, 23 mēs tā vietā sludinām Kristu, krustā sisto, kas jūdiem piedauzība un pagāniem </a:t>
            </a:r>
            <a:r>
              <a:rPr lang="lv-LV" sz="2600" i="1" dirty="0" smtClean="0"/>
              <a:t>– muļķība, </a:t>
            </a:r>
            <a:r>
              <a:rPr lang="lv-LV" sz="2600" i="1" dirty="0" smtClean="0"/>
              <a:t>24 bet aicinātajiem – gan jūdiem, gan grieķiem – Kristus ir Dieva spēks un Dieva gudrība. 25 Dieva muļķība ir gudrāka par cilvēku gudrību, un Dieva nespēks ir daudz stiprāks par cilvēka spēku.</a:t>
            </a:r>
            <a:endParaRPr lang="lv-LV" sz="2600" dirty="0" smtClean="0"/>
          </a:p>
          <a:p>
            <a:pPr algn="just" eaLnBrk="1" hangingPunct="1">
              <a:lnSpc>
                <a:spcPct val="80000"/>
              </a:lnSpc>
              <a:buFontTx/>
              <a:buNone/>
            </a:pPr>
            <a:endParaRPr lang="lv-LV" sz="2400" dirty="0" smtClean="0"/>
          </a:p>
        </p:txBody>
      </p:sp>
      <p:sp>
        <p:nvSpPr>
          <p:cNvPr id="7" name="Rectangle 6"/>
          <p:cNvSpPr>
            <a:spLocks noChangeArrowheads="1"/>
          </p:cNvSpPr>
          <p:nvPr/>
        </p:nvSpPr>
        <p:spPr bwMode="auto">
          <a:xfrm>
            <a:off x="0" y="1928813"/>
            <a:ext cx="8215338" cy="1692771"/>
          </a:xfrm>
          <a:prstGeom prst="rect">
            <a:avLst/>
          </a:prstGeom>
          <a:noFill/>
          <a:ln w="9525">
            <a:noFill/>
            <a:miter lim="800000"/>
            <a:headEnd/>
            <a:tailEnd/>
          </a:ln>
        </p:spPr>
        <p:txBody>
          <a:bodyPr wrap="square">
            <a:spAutoFit/>
          </a:bodyPr>
          <a:lstStyle/>
          <a:p>
            <a:pPr>
              <a:buFontTx/>
              <a:buChar char="•"/>
            </a:pPr>
            <a:r>
              <a:rPr lang="lv-LV" sz="2600" b="1" dirty="0" smtClean="0"/>
              <a:t>Krustā sistais Jēzus:</a:t>
            </a:r>
          </a:p>
          <a:p>
            <a:pPr>
              <a:buFontTx/>
              <a:buChar char="•"/>
            </a:pPr>
            <a:r>
              <a:rPr lang="lv-LV" sz="2600" b="1" dirty="0" smtClean="0"/>
              <a:t>Jūdiem – piedauzība.</a:t>
            </a:r>
          </a:p>
          <a:p>
            <a:pPr>
              <a:buFontTx/>
              <a:buChar char="•"/>
            </a:pPr>
            <a:r>
              <a:rPr lang="lv-LV" sz="2600" b="1" dirty="0" smtClean="0"/>
              <a:t>Pagāniem – muļķība.</a:t>
            </a:r>
          </a:p>
          <a:p>
            <a:pPr>
              <a:buFontTx/>
              <a:buChar char="•"/>
            </a:pPr>
            <a:r>
              <a:rPr lang="lv-LV" sz="2600" b="1" dirty="0" smtClean="0"/>
              <a:t>Kristiešiem – Dieva spēks un gudrība.</a:t>
            </a:r>
          </a:p>
        </p:txBody>
      </p:sp>
      <p:sp>
        <p:nvSpPr>
          <p:cNvPr id="8" name="Rectangle 7"/>
          <p:cNvSpPr/>
          <p:nvPr/>
        </p:nvSpPr>
        <p:spPr>
          <a:xfrm>
            <a:off x="3929058" y="2071678"/>
            <a:ext cx="5500694" cy="892552"/>
          </a:xfrm>
          <a:prstGeom prst="rect">
            <a:avLst/>
          </a:prstGeom>
        </p:spPr>
        <p:txBody>
          <a:bodyPr wrap="square">
            <a:spAutoFit/>
          </a:bodyPr>
          <a:lstStyle/>
          <a:p>
            <a:pPr>
              <a:buFontTx/>
              <a:buChar char="•"/>
            </a:pPr>
            <a:r>
              <a:rPr lang="lv-LV" sz="2600" b="1" dirty="0" smtClean="0"/>
              <a:t>Dieva muļķība &gt; cilvēku gudrība</a:t>
            </a:r>
          </a:p>
          <a:p>
            <a:pPr>
              <a:buFontTx/>
              <a:buChar char="•"/>
            </a:pPr>
            <a:r>
              <a:rPr lang="lv-LV" sz="2600" b="1" dirty="0" smtClean="0"/>
              <a:t>Dieva nespēks &gt; cilvēku spēku</a:t>
            </a:r>
            <a:endParaRPr lang="lv-LV" sz="2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ppt_x"/>
                                          </p:val>
                                        </p:tav>
                                        <p:tav tm="100000">
                                          <p:val>
                                            <p:strVal val="#ppt_x"/>
                                          </p:val>
                                        </p:tav>
                                      </p:tavLst>
                                    </p:anim>
                                    <p:anim calcmode="lin" valueType="num">
                                      <p:cBhvr additive="base">
                                        <p:cTn id="8" dur="500" fill="hold"/>
                                        <p:tgtEl>
                                          <p:spTgt spid="1126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10" presetClass="entr" presetSubtype="0" fill="hold" nodeType="withEffect">
                                  <p:stCondLst>
                                    <p:cond delay="0"/>
                                  </p:stCondLst>
                                  <p:childTnLst>
                                    <p:set>
                                      <p:cBhvr>
                                        <p:cTn id="15" dur="1" fill="hold">
                                          <p:stCondLst>
                                            <p:cond delay="0"/>
                                          </p:stCondLst>
                                        </p:cTn>
                                        <p:tgtEl>
                                          <p:spTgt spid="6151"/>
                                        </p:tgtEl>
                                        <p:attrNameLst>
                                          <p:attrName>style.visibility</p:attrName>
                                        </p:attrNameLst>
                                      </p:cBhvr>
                                      <p:to>
                                        <p:strVal val="visible"/>
                                      </p:to>
                                    </p:set>
                                    <p:animEffect transition="in" filter="fade">
                                      <p:cBhvr>
                                        <p:cTn id="16" dur="2000"/>
                                        <p:tgtEl>
                                          <p:spTgt spid="6151"/>
                                        </p:tgtEl>
                                      </p:cBhvr>
                                    </p:animEffect>
                                  </p:childTnLst>
                                </p:cTn>
                              </p:par>
                            </p:childTnLst>
                          </p:cTn>
                        </p:par>
                        <p:par>
                          <p:cTn id="17" fill="hold">
                            <p:stCondLst>
                              <p:cond delay="2500"/>
                            </p:stCondLst>
                            <p:childTnLst>
                              <p:par>
                                <p:cTn id="18" presetID="2" presetClass="entr" presetSubtype="4"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7" grpId="0" autoUpdateAnimBg="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357221" y="0"/>
            <a:ext cx="9501222" cy="1557338"/>
          </a:xfrm>
        </p:spPr>
        <p:txBody>
          <a:bodyPr/>
          <a:lstStyle/>
          <a:p>
            <a:pPr algn="just" eaLnBrk="1" hangingPunct="1">
              <a:lnSpc>
                <a:spcPct val="80000"/>
              </a:lnSpc>
              <a:buFontTx/>
              <a:buNone/>
              <a:defRPr/>
            </a:pPr>
            <a:r>
              <a:rPr lang="lv-LV" sz="1000" i="1" dirty="0" smtClean="0"/>
              <a:t>          </a:t>
            </a:r>
            <a:r>
              <a:rPr lang="lv-LV" sz="2600" i="1" dirty="0" smtClean="0"/>
              <a:t>26 </a:t>
            </a:r>
            <a:r>
              <a:rPr lang="lv-LV" sz="2600" i="1" dirty="0" smtClean="0"/>
              <a:t>Neaizmirstiet, brāļi, kādi jūs bijāt, kad tikāt aicināti. </a:t>
            </a:r>
            <a:r>
              <a:rPr lang="lv-LV" sz="2600" i="1" dirty="0" smtClean="0"/>
              <a:t>Ne jau daudzi pēc cilvēku sprieduma jūs bijāt gudri, ne jau daudzi bijāt vareni un </a:t>
            </a:r>
            <a:r>
              <a:rPr lang="lv-LV" sz="2600" i="1" dirty="0" err="1" smtClean="0"/>
              <a:t>augstdzimuši</a:t>
            </a:r>
            <a:r>
              <a:rPr lang="lv-LV" sz="2600" i="1" dirty="0" smtClean="0"/>
              <a:t>. 27 Bet Dievs izredzēja to, kas ir muļķīgs pasaulē, lai liktu kaunā gudros; un to, kas nespēks pasaulē, lai liktu kaunā stipros.</a:t>
            </a:r>
          </a:p>
        </p:txBody>
      </p:sp>
      <p:sp>
        <p:nvSpPr>
          <p:cNvPr id="7" name="Rectangle 6"/>
          <p:cNvSpPr>
            <a:spLocks noChangeArrowheads="1"/>
          </p:cNvSpPr>
          <p:nvPr/>
        </p:nvSpPr>
        <p:spPr bwMode="auto">
          <a:xfrm>
            <a:off x="0" y="1571612"/>
            <a:ext cx="9144000" cy="3416300"/>
          </a:xfrm>
          <a:prstGeom prst="rect">
            <a:avLst/>
          </a:prstGeom>
          <a:noFill/>
          <a:ln w="9525">
            <a:noFill/>
            <a:miter lim="800000"/>
            <a:headEnd/>
            <a:tailEnd/>
          </a:ln>
        </p:spPr>
        <p:txBody>
          <a:bodyPr>
            <a:spAutoFit/>
          </a:bodyPr>
          <a:lstStyle/>
          <a:p>
            <a:pPr>
              <a:buFontTx/>
              <a:buChar char="•"/>
            </a:pPr>
            <a:r>
              <a:rPr lang="lv-LV" sz="2400" b="1" dirty="0"/>
              <a:t>Pāvils aicina mācekļiem paskatīties pašiem uz sevi</a:t>
            </a:r>
          </a:p>
          <a:p>
            <a:pPr>
              <a:buFontTx/>
              <a:buChar char="•"/>
            </a:pPr>
            <a:r>
              <a:rPr lang="lv-LV" sz="2400" dirty="0"/>
              <a:t>Vai tad starp viņiem bija kāds </a:t>
            </a:r>
            <a:r>
              <a:rPr lang="lv-LV" sz="2400" b="1" dirty="0"/>
              <a:t>ievērojams valsts vīrs</a:t>
            </a:r>
            <a:r>
              <a:rPr lang="lv-LV" sz="2400" dirty="0"/>
              <a:t> vai </a:t>
            </a:r>
            <a:r>
              <a:rPr lang="lv-LV" sz="2400" b="1" dirty="0"/>
              <a:t>filozofs</a:t>
            </a:r>
            <a:r>
              <a:rPr lang="lv-LV" sz="2400" dirty="0"/>
              <a:t>? – Nē, viņi bija </a:t>
            </a:r>
            <a:r>
              <a:rPr lang="lv-LV" sz="2400" b="1" dirty="0"/>
              <a:t>muitnieki</a:t>
            </a:r>
            <a:r>
              <a:rPr lang="lv-LV" sz="2400" dirty="0"/>
              <a:t> un </a:t>
            </a:r>
            <a:r>
              <a:rPr lang="lv-LV" sz="2400" b="1" dirty="0"/>
              <a:t>zvejnieki</a:t>
            </a:r>
          </a:p>
          <a:p>
            <a:pPr>
              <a:buFontTx/>
              <a:buChar char="•"/>
            </a:pPr>
            <a:r>
              <a:rPr lang="lv-LV" sz="2400" b="1" dirty="0"/>
              <a:t>Dievs</a:t>
            </a:r>
            <a:r>
              <a:rPr lang="lv-LV" sz="2400" dirty="0"/>
              <a:t> viņus </a:t>
            </a:r>
            <a:r>
              <a:rPr lang="lv-LV" sz="2400" b="1" dirty="0"/>
              <a:t>izredzēja </a:t>
            </a:r>
            <a:r>
              <a:rPr lang="lv-LV" sz="2400" dirty="0"/>
              <a:t>viņus par </a:t>
            </a:r>
            <a:r>
              <a:rPr lang="lv-LV" sz="2400" b="1" dirty="0"/>
              <a:t>Dieva valstības gudrajiem</a:t>
            </a:r>
            <a:r>
              <a:rPr lang="lv-LV" sz="2400" dirty="0"/>
              <a:t>.</a:t>
            </a:r>
          </a:p>
          <a:p>
            <a:pPr>
              <a:buFontTx/>
              <a:buChar char="•"/>
            </a:pPr>
            <a:r>
              <a:rPr lang="lv-LV" sz="2400" b="1" dirty="0"/>
              <a:t>Tāpat</a:t>
            </a:r>
            <a:r>
              <a:rPr lang="lv-LV" sz="2400" dirty="0"/>
              <a:t> ir tas bijis arī </a:t>
            </a:r>
            <a:r>
              <a:rPr lang="lv-LV" sz="2400" b="1" dirty="0"/>
              <a:t>ar mums</a:t>
            </a:r>
            <a:r>
              <a:rPr lang="lv-LV" sz="2400" dirty="0"/>
              <a:t> - Dievs </a:t>
            </a:r>
            <a:r>
              <a:rPr lang="lv-LV" sz="2400" b="1" dirty="0"/>
              <a:t>mūs</a:t>
            </a:r>
            <a:r>
              <a:rPr lang="lv-LV" sz="2400" dirty="0"/>
              <a:t> ir </a:t>
            </a:r>
            <a:r>
              <a:rPr lang="lv-LV" sz="2400" b="1" dirty="0"/>
              <a:t>izvēlējies</a:t>
            </a:r>
            <a:r>
              <a:rPr lang="lv-LV" sz="2400" dirty="0"/>
              <a:t>, lai mums </a:t>
            </a:r>
            <a:r>
              <a:rPr lang="lv-LV" sz="2400" b="1" dirty="0"/>
              <a:t>atklātu </a:t>
            </a:r>
            <a:r>
              <a:rPr lang="lv-LV" sz="2400" dirty="0"/>
              <a:t>Savas </a:t>
            </a:r>
            <a:r>
              <a:rPr lang="lv-LV" sz="2400" b="1" dirty="0"/>
              <a:t>valstības gudrības, </a:t>
            </a:r>
            <a:r>
              <a:rPr lang="lv-LV" sz="2400" dirty="0"/>
              <a:t>lai mēs ar to </a:t>
            </a:r>
            <a:r>
              <a:rPr lang="lv-LV" sz="2400" b="1" dirty="0"/>
              <a:t>varētu dalīties</a:t>
            </a:r>
            <a:r>
              <a:rPr lang="lv-LV" sz="2400" dirty="0"/>
              <a:t> arī </a:t>
            </a:r>
            <a:r>
              <a:rPr lang="lv-LV" sz="2400" b="1" dirty="0"/>
              <a:t>ar</a:t>
            </a:r>
            <a:r>
              <a:rPr lang="lv-LV" sz="2400" dirty="0"/>
              <a:t> saviem </a:t>
            </a:r>
            <a:r>
              <a:rPr lang="lv-LV" sz="2400" b="1" dirty="0"/>
              <a:t>tuvākajiem</a:t>
            </a:r>
            <a:r>
              <a:rPr lang="lv-LV" sz="2400" dirty="0"/>
              <a:t>. </a:t>
            </a:r>
          </a:p>
          <a:p>
            <a:pPr>
              <a:buFontTx/>
              <a:buChar char="•"/>
            </a:pPr>
            <a:r>
              <a:rPr lang="lv-LV" sz="2400" dirty="0"/>
              <a:t>Dievs </a:t>
            </a:r>
            <a:r>
              <a:rPr lang="lv-LV" sz="2400" b="1" dirty="0"/>
              <a:t>grib paaugstināt tos</a:t>
            </a:r>
            <a:r>
              <a:rPr lang="lv-LV" sz="2400" dirty="0"/>
              <a:t>, kas sevi uzskata par </a:t>
            </a:r>
            <a:r>
              <a:rPr lang="lv-LV" sz="2400" b="1" dirty="0"/>
              <a:t>necienīgiem tā Kunga kalpiem.</a:t>
            </a:r>
          </a:p>
        </p:txBody>
      </p:sp>
      <p:pic>
        <p:nvPicPr>
          <p:cNvPr id="7172" name="Picture 4"/>
          <p:cNvPicPr>
            <a:picLocks noChangeAspect="1" noChangeArrowheads="1"/>
          </p:cNvPicPr>
          <p:nvPr/>
        </p:nvPicPr>
        <p:blipFill>
          <a:blip r:embed="rId2"/>
          <a:srcRect/>
          <a:stretch>
            <a:fillRect/>
          </a:stretch>
        </p:blipFill>
        <p:spPr bwMode="auto">
          <a:xfrm>
            <a:off x="2786050" y="4607727"/>
            <a:ext cx="6357950" cy="225027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calcmode="lin" valueType="num">
                                      <p:cBhvr additive="base">
                                        <p:cTn id="2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 calcmode="lin" valueType="num">
                                      <p:cBhvr additive="base">
                                        <p:cTn id="3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4" presetID="10" presetClass="entr" presetSubtype="0" fill="hold" nodeType="withEffect">
                                  <p:stCondLst>
                                    <p:cond delay="0"/>
                                  </p:stCondLst>
                                  <p:childTnLst>
                                    <p:set>
                                      <p:cBhvr>
                                        <p:cTn id="35" dur="1" fill="hold">
                                          <p:stCondLst>
                                            <p:cond delay="0"/>
                                          </p:stCondLst>
                                        </p:cTn>
                                        <p:tgtEl>
                                          <p:spTgt spid="7172"/>
                                        </p:tgtEl>
                                        <p:attrNameLst>
                                          <p:attrName>style.visibility</p:attrName>
                                        </p:attrNameLst>
                                      </p:cBhvr>
                                      <p:to>
                                        <p:strVal val="visible"/>
                                      </p:to>
                                    </p:set>
                                    <p:animEffect transition="in" filter="fade">
                                      <p:cBhvr>
                                        <p:cTn id="36"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396875" y="0"/>
            <a:ext cx="9540875" cy="1204913"/>
          </a:xfrm>
        </p:spPr>
        <p:txBody>
          <a:bodyPr/>
          <a:lstStyle/>
          <a:p>
            <a:pPr algn="just" eaLnBrk="1" hangingPunct="1">
              <a:lnSpc>
                <a:spcPct val="80000"/>
              </a:lnSpc>
              <a:buFontTx/>
              <a:buNone/>
            </a:pPr>
            <a:r>
              <a:rPr lang="lv-LV" sz="2000" i="1" dirty="0" smtClean="0"/>
              <a:t>     </a:t>
            </a:r>
            <a:r>
              <a:rPr lang="lv-LV" sz="2600" i="1" dirty="0" smtClean="0"/>
              <a:t>28 </a:t>
            </a:r>
            <a:r>
              <a:rPr lang="lv-LV" sz="2600" i="1" dirty="0" smtClean="0"/>
              <a:t>Un, kas pasaulē neievērots un atstumts un kas nav nekas, to Dievs izredzēja, lai izdeldētu to, kas ir kaut kas; 29 lai nekas miesīgs, nedižotos Dieva priekšā. 30 Pateicoties Viņam, arī jūs esat Kristū Jēzū, kas mums ir gudrība no Dieva un taisnība, un svētums un izpirkšanas maksa, 31 lai būtu, kā ir rakstīts: kas lielās, tas lai lielās ar To Kungu.</a:t>
            </a:r>
            <a:r>
              <a:rPr lang="lv-LV" sz="2600" dirty="0" smtClean="0"/>
              <a:t> </a:t>
            </a:r>
          </a:p>
        </p:txBody>
      </p:sp>
      <p:sp>
        <p:nvSpPr>
          <p:cNvPr id="7" name="Rectangle 6"/>
          <p:cNvSpPr>
            <a:spLocks noChangeArrowheads="1"/>
          </p:cNvSpPr>
          <p:nvPr/>
        </p:nvSpPr>
        <p:spPr bwMode="auto">
          <a:xfrm>
            <a:off x="0" y="2000250"/>
            <a:ext cx="8893175" cy="3170099"/>
          </a:xfrm>
          <a:prstGeom prst="rect">
            <a:avLst/>
          </a:prstGeom>
          <a:noFill/>
          <a:ln w="9525">
            <a:noFill/>
            <a:miter lim="800000"/>
            <a:headEnd/>
            <a:tailEnd/>
          </a:ln>
        </p:spPr>
        <p:txBody>
          <a:bodyPr>
            <a:spAutoFit/>
          </a:bodyPr>
          <a:lstStyle/>
          <a:p>
            <a:pPr>
              <a:buFontTx/>
              <a:buChar char="•"/>
            </a:pPr>
            <a:r>
              <a:rPr lang="lv-LV" sz="2500" dirty="0" smtClean="0"/>
              <a:t>Lai </a:t>
            </a:r>
            <a:r>
              <a:rPr lang="lv-LV" sz="2500" b="1" dirty="0"/>
              <a:t>neviens nedižojas </a:t>
            </a:r>
            <a:r>
              <a:rPr lang="lv-LV" sz="2500" dirty="0"/>
              <a:t>ar sevi</a:t>
            </a:r>
            <a:r>
              <a:rPr lang="lv-LV" sz="2500" b="1" dirty="0"/>
              <a:t> </a:t>
            </a:r>
            <a:r>
              <a:rPr lang="lv-LV" sz="2500" dirty="0"/>
              <a:t>Dieva vai citu cilvēku </a:t>
            </a:r>
            <a:r>
              <a:rPr lang="lv-LV" sz="2500" dirty="0" smtClean="0"/>
              <a:t>priekšā.</a:t>
            </a:r>
            <a:endParaRPr lang="lv-LV" sz="2500" dirty="0"/>
          </a:p>
          <a:p>
            <a:pPr>
              <a:buFontTx/>
              <a:buChar char="•"/>
            </a:pPr>
            <a:r>
              <a:rPr lang="lv-LV" sz="2500" dirty="0" smtClean="0"/>
              <a:t>Lai </a:t>
            </a:r>
            <a:r>
              <a:rPr lang="lv-LV" sz="2500" dirty="0"/>
              <a:t>lielā </a:t>
            </a:r>
            <a:r>
              <a:rPr lang="lv-LV" sz="2500" b="1" dirty="0"/>
              <a:t>godā turētu</a:t>
            </a:r>
            <a:r>
              <a:rPr lang="lv-LV" sz="2500" dirty="0"/>
              <a:t> Kristus </a:t>
            </a:r>
            <a:r>
              <a:rPr lang="lv-LV" sz="2500" b="1" dirty="0"/>
              <a:t>Evaņģēlija </a:t>
            </a:r>
            <a:r>
              <a:rPr lang="lv-LV" sz="2500" b="1" dirty="0" smtClean="0"/>
              <a:t>mācību.</a:t>
            </a:r>
            <a:endParaRPr lang="lv-LV" sz="2500" b="1" dirty="0"/>
          </a:p>
          <a:p>
            <a:pPr>
              <a:buFontTx/>
              <a:buChar char="•"/>
            </a:pPr>
            <a:r>
              <a:rPr lang="lv-LV" sz="2500" dirty="0" smtClean="0"/>
              <a:t>Kas </a:t>
            </a:r>
            <a:r>
              <a:rPr lang="lv-LV" sz="2500" b="1" dirty="0"/>
              <a:t>lielās</a:t>
            </a:r>
            <a:r>
              <a:rPr lang="lv-LV" sz="2500" dirty="0"/>
              <a:t>, lai lielās </a:t>
            </a:r>
            <a:r>
              <a:rPr lang="lv-LV" sz="2500" b="1" dirty="0"/>
              <a:t>ar to Kungu</a:t>
            </a:r>
            <a:r>
              <a:rPr lang="lv-LV" sz="2500" dirty="0"/>
              <a:t>, nevis ar sava </a:t>
            </a:r>
            <a:r>
              <a:rPr lang="lv-LV" sz="2500" b="1" dirty="0"/>
              <a:t>paša </a:t>
            </a:r>
            <a:r>
              <a:rPr lang="lv-LV" sz="2500" b="1" dirty="0" smtClean="0"/>
              <a:t>darbiem.</a:t>
            </a:r>
            <a:endParaRPr lang="lv-LV" sz="2500" b="1" dirty="0"/>
          </a:p>
          <a:p>
            <a:pPr>
              <a:buFontTx/>
              <a:buChar char="•"/>
            </a:pPr>
            <a:r>
              <a:rPr lang="lv-LV" sz="2500" b="1" dirty="0" smtClean="0"/>
              <a:t>Pāvils </a:t>
            </a:r>
            <a:r>
              <a:rPr lang="lv-LV" sz="2500" b="1" dirty="0"/>
              <a:t>aizrādīja</a:t>
            </a:r>
            <a:r>
              <a:rPr lang="lv-LV" sz="2500" dirty="0"/>
              <a:t> pat dižajam </a:t>
            </a:r>
            <a:r>
              <a:rPr lang="lv-LV" sz="2500" b="1" dirty="0"/>
              <a:t>Pēterim</a:t>
            </a:r>
            <a:r>
              <a:rPr lang="lv-LV" sz="2500" dirty="0"/>
              <a:t> aizrādīja </a:t>
            </a:r>
            <a:r>
              <a:rPr lang="lv-LV" sz="2500" b="1" dirty="0" smtClean="0"/>
              <a:t>liekulību.</a:t>
            </a:r>
            <a:endParaRPr lang="lv-LV" sz="2500" b="1" dirty="0"/>
          </a:p>
          <a:p>
            <a:pPr>
              <a:buFontTx/>
              <a:buChar char="•"/>
            </a:pPr>
            <a:r>
              <a:rPr lang="lv-LV" sz="2500" dirty="0"/>
              <a:t>Dievam </a:t>
            </a:r>
            <a:r>
              <a:rPr lang="lv-LV" sz="2500" b="1" dirty="0"/>
              <a:t>nav svarīgi</a:t>
            </a:r>
            <a:r>
              <a:rPr lang="lv-LV" sz="2500" dirty="0"/>
              <a:t> cik liels ir bijis </a:t>
            </a:r>
            <a:r>
              <a:rPr lang="lv-LV" sz="2500" b="1" dirty="0"/>
              <a:t>Pēteris</a:t>
            </a:r>
            <a:r>
              <a:rPr lang="lv-LV" sz="2500" dirty="0"/>
              <a:t> vai </a:t>
            </a:r>
            <a:r>
              <a:rPr lang="lv-LV" sz="2500" b="1" dirty="0" smtClean="0"/>
              <a:t>Pāvils.</a:t>
            </a:r>
            <a:endParaRPr lang="lv-LV" sz="2500" dirty="0"/>
          </a:p>
          <a:p>
            <a:pPr>
              <a:buFontTx/>
              <a:buChar char="•"/>
            </a:pPr>
            <a:r>
              <a:rPr lang="lv-LV" sz="2500" dirty="0" smtClean="0"/>
              <a:t>Galvenais</a:t>
            </a:r>
            <a:r>
              <a:rPr lang="lv-LV" sz="2500" dirty="0"/>
              <a:t>, ka tikai </a:t>
            </a:r>
            <a:r>
              <a:rPr lang="lv-LV" sz="2500" b="1" dirty="0"/>
              <a:t>Evaņģēlija patiesība</a:t>
            </a:r>
            <a:r>
              <a:rPr lang="lv-LV" sz="2500" dirty="0"/>
              <a:t> paliktu pie viņiem. </a:t>
            </a:r>
          </a:p>
          <a:p>
            <a:pPr>
              <a:buFontTx/>
              <a:buChar char="•"/>
            </a:pPr>
            <a:endParaRPr lang="lv-LV" sz="2500" dirty="0"/>
          </a:p>
        </p:txBody>
      </p:sp>
      <p:pic>
        <p:nvPicPr>
          <p:cNvPr id="8196" name="Picture 4"/>
          <p:cNvPicPr>
            <a:picLocks noChangeAspect="1" noChangeArrowheads="1"/>
          </p:cNvPicPr>
          <p:nvPr/>
        </p:nvPicPr>
        <p:blipFill>
          <a:blip r:embed="rId2"/>
          <a:srcRect/>
          <a:stretch>
            <a:fillRect/>
          </a:stretch>
        </p:blipFill>
        <p:spPr bwMode="auto">
          <a:xfrm>
            <a:off x="214282" y="4857760"/>
            <a:ext cx="8508605" cy="18573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calcmode="lin" valueType="num">
                                      <p:cBhvr additive="base">
                                        <p:cTn id="2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 calcmode="lin" valueType="num">
                                      <p:cBhvr additive="base">
                                        <p:cTn id="3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par>
                                <p:cTn id="39" presetID="10" presetClass="entr" presetSubtype="0" fill="hold" nodeType="withEffect">
                                  <p:stCondLst>
                                    <p:cond delay="0"/>
                                  </p:stCondLst>
                                  <p:childTnLst>
                                    <p:set>
                                      <p:cBhvr>
                                        <p:cTn id="40" dur="1" fill="hold">
                                          <p:stCondLst>
                                            <p:cond delay="0"/>
                                          </p:stCondLst>
                                        </p:cTn>
                                        <p:tgtEl>
                                          <p:spTgt spid="8196"/>
                                        </p:tgtEl>
                                        <p:attrNameLst>
                                          <p:attrName>style.visibility</p:attrName>
                                        </p:attrNameLst>
                                      </p:cBhvr>
                                      <p:to>
                                        <p:strVal val="visible"/>
                                      </p:to>
                                    </p:set>
                                    <p:animEffect transition="in" filter="fade">
                                      <p:cBhvr>
                                        <p:cTn id="41"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a:xfrm>
            <a:off x="468313" y="0"/>
            <a:ext cx="5961062" cy="850900"/>
          </a:xfrm>
        </p:spPr>
        <p:txBody>
          <a:bodyPr/>
          <a:lstStyle/>
          <a:p>
            <a:pPr eaLnBrk="1" hangingPunct="1"/>
            <a:r>
              <a:rPr lang="lv-LV" b="1" smtClean="0">
                <a:solidFill>
                  <a:schemeClr val="tx1"/>
                </a:solidFill>
              </a:rPr>
              <a:t>Noslēgums</a:t>
            </a:r>
          </a:p>
        </p:txBody>
      </p:sp>
      <p:sp>
        <p:nvSpPr>
          <p:cNvPr id="7" name="Rectangle 6"/>
          <p:cNvSpPr>
            <a:spLocks noChangeArrowheads="1"/>
          </p:cNvSpPr>
          <p:nvPr/>
        </p:nvSpPr>
        <p:spPr bwMode="auto">
          <a:xfrm>
            <a:off x="0" y="981075"/>
            <a:ext cx="5715008" cy="5509200"/>
          </a:xfrm>
          <a:prstGeom prst="rect">
            <a:avLst/>
          </a:prstGeom>
          <a:noFill/>
          <a:ln w="9525">
            <a:noFill/>
            <a:miter lim="800000"/>
            <a:headEnd/>
            <a:tailEnd/>
          </a:ln>
        </p:spPr>
        <p:txBody>
          <a:bodyPr wrap="square">
            <a:spAutoFit/>
          </a:bodyPr>
          <a:lstStyle/>
          <a:p>
            <a:pPr>
              <a:buFontTx/>
              <a:buChar char="•"/>
            </a:pPr>
            <a:r>
              <a:rPr lang="lv-LV" sz="3200" b="1" dirty="0"/>
              <a:t>Dievam</a:t>
            </a:r>
            <a:r>
              <a:rPr lang="lv-LV" sz="3200" dirty="0"/>
              <a:t> </a:t>
            </a:r>
            <a:r>
              <a:rPr lang="lv-LV" sz="3200" b="1" dirty="0"/>
              <a:t>nav svarīgi</a:t>
            </a:r>
            <a:r>
              <a:rPr lang="lv-LV" sz="3200" dirty="0"/>
              <a:t> tas cik mēs esam lieli vai </a:t>
            </a:r>
            <a:r>
              <a:rPr lang="lv-LV" sz="3200" b="1" dirty="0"/>
              <a:t>mazi pasaules acīs</a:t>
            </a:r>
            <a:r>
              <a:rPr lang="lv-LV" sz="3200" dirty="0"/>
              <a:t>.</a:t>
            </a:r>
          </a:p>
          <a:p>
            <a:pPr>
              <a:buFontTx/>
              <a:buChar char="•"/>
            </a:pPr>
            <a:r>
              <a:rPr lang="lv-LV" sz="3200" b="1" dirty="0" smtClean="0"/>
              <a:t>Bet v</a:t>
            </a:r>
            <a:r>
              <a:rPr lang="lv-LV" sz="3200" dirty="0" smtClean="0"/>
              <a:t>ai </a:t>
            </a:r>
            <a:r>
              <a:rPr lang="lv-LV" sz="3200" dirty="0"/>
              <a:t>mēs </a:t>
            </a:r>
            <a:r>
              <a:rPr lang="lv-LV" sz="3200" b="1" dirty="0"/>
              <a:t>turam godā</a:t>
            </a:r>
            <a:r>
              <a:rPr lang="lv-LV" sz="3200" dirty="0"/>
              <a:t> Viņa </a:t>
            </a:r>
            <a:r>
              <a:rPr lang="lv-LV" sz="3200" b="1" dirty="0"/>
              <a:t>Evaņģēlija mācību</a:t>
            </a:r>
          </a:p>
          <a:p>
            <a:pPr>
              <a:buFontTx/>
              <a:buChar char="•"/>
            </a:pPr>
            <a:r>
              <a:rPr lang="lv-LV" sz="3200" dirty="0"/>
              <a:t>Kas </a:t>
            </a:r>
            <a:r>
              <a:rPr lang="lv-LV" sz="3200" b="1" dirty="0"/>
              <a:t>pasaules acīs </a:t>
            </a:r>
            <a:r>
              <a:rPr lang="lv-LV" sz="3200" dirty="0"/>
              <a:t>izskatās, kā </a:t>
            </a:r>
            <a:r>
              <a:rPr lang="lv-LV" sz="3200" b="1" dirty="0"/>
              <a:t>vislielākā muļķība</a:t>
            </a:r>
            <a:r>
              <a:rPr lang="lv-LV" sz="3200" dirty="0"/>
              <a:t> un izgāšanās – Kristus </a:t>
            </a:r>
            <a:r>
              <a:rPr lang="lv-LV" sz="3200" b="1" dirty="0"/>
              <a:t>krusta nāve</a:t>
            </a:r>
            <a:r>
              <a:rPr lang="lv-LV" sz="3200" dirty="0"/>
              <a:t>, tas kristietim ir </a:t>
            </a:r>
            <a:r>
              <a:rPr lang="lv-LV" sz="3200" b="1" dirty="0"/>
              <a:t>Dieva gudrība</a:t>
            </a:r>
            <a:r>
              <a:rPr lang="lv-LV" sz="3200" dirty="0"/>
              <a:t> un </a:t>
            </a:r>
            <a:r>
              <a:rPr lang="lv-LV" sz="3200" b="1" dirty="0"/>
              <a:t>vislielākais ieguvums. </a:t>
            </a:r>
            <a:r>
              <a:rPr lang="lv-LV" sz="3200" dirty="0"/>
              <a:t>Āmen</a:t>
            </a:r>
          </a:p>
        </p:txBody>
      </p:sp>
      <p:pic>
        <p:nvPicPr>
          <p:cNvPr id="9222" name="Picture 6" descr="Image result for Jesus at cross"/>
          <p:cNvPicPr>
            <a:picLocks noChangeAspect="1" noChangeArrowheads="1"/>
          </p:cNvPicPr>
          <p:nvPr/>
        </p:nvPicPr>
        <p:blipFill>
          <a:blip r:embed="rId2"/>
          <a:srcRect l="33741"/>
          <a:stretch>
            <a:fillRect/>
          </a:stretch>
        </p:blipFill>
        <p:spPr bwMode="auto">
          <a:xfrm>
            <a:off x="5429256" y="500042"/>
            <a:ext cx="3714744" cy="614366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500" fill="hold"/>
                                        <p:tgtEl>
                                          <p:spTgt spid="10243"/>
                                        </p:tgtEl>
                                        <p:attrNameLst>
                                          <p:attrName>ppt_x</p:attrName>
                                        </p:attrNameLst>
                                      </p:cBhvr>
                                      <p:tavLst>
                                        <p:tav tm="0">
                                          <p:val>
                                            <p:strVal val="#ppt_x"/>
                                          </p:val>
                                        </p:tav>
                                        <p:tav tm="100000">
                                          <p:val>
                                            <p:strVal val="#ppt_x"/>
                                          </p:val>
                                        </p:tav>
                                      </p:tavLst>
                                    </p:anim>
                                    <p:anim calcmode="lin" valueType="num">
                                      <p:cBhvr additive="base">
                                        <p:cTn id="8" dur="500" fill="hold"/>
                                        <p:tgtEl>
                                          <p:spTgt spid="1024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P spid="7"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3134</TotalTime>
  <Words>658</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1.Kor.1:18-31 Dieva gudrība</vt:lpstr>
      <vt:lpstr>1.Kor.1:18-31 Dieva gudrība</vt:lpstr>
      <vt:lpstr>Slide 3</vt:lpstr>
      <vt:lpstr>Slide 4</vt:lpstr>
      <vt:lpstr>Slide 5</vt:lpstr>
      <vt:lpstr>Slide 6</vt:lpstr>
      <vt:lpstr>Slide 7</vt:lpstr>
      <vt:lpstr>Slide 8</vt:lpstr>
      <vt:lpstr>Noslēgums</vt:lpstr>
      <vt:lpstr>Un Dieva miers, kas ir augstāks par visu saprašanu lai pasargā jūsu sirdis un jūsu domas. Āmen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Lk.17:11-19  “Desmit spitālīgie”</dc:title>
  <dc:creator>RobertsO</dc:creator>
  <cp:lastModifiedBy>RO</cp:lastModifiedBy>
  <cp:revision>57</cp:revision>
  <dcterms:created xsi:type="dcterms:W3CDTF">2010-10-07T14:46:11Z</dcterms:created>
  <dcterms:modified xsi:type="dcterms:W3CDTF">2018-03-05T09:34:10Z</dcterms:modified>
</cp:coreProperties>
</file>