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8" r:id="rId3"/>
    <p:sldId id="285" r:id="rId4"/>
    <p:sldId id="273" r:id="rId5"/>
    <p:sldId id="274" r:id="rId6"/>
    <p:sldId id="275" r:id="rId7"/>
    <p:sldId id="287" r:id="rId8"/>
    <p:sldId id="288" r:id="rId9"/>
    <p:sldId id="280" r:id="rId10"/>
    <p:sldId id="281"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C306F17-C626-4AA8-9E9D-CF629C3322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9FED6B-58F4-4F00-9FA7-702B93E355A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23E5E1-4428-4484-9B9D-DCDFBDF0F2E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AF090F-BFFC-4539-A546-80742F93E66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9984DC-5C5C-4F68-9D12-4C3518E3FCA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26C9D9F-CDC9-4477-A5A2-E44C038A1805}"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C8C292-FD4F-4C4C-8094-1F6E6201861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7612727-BFD7-4D1D-8A8C-B2414143F18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EE35B1E-F364-470A-A771-8F74917132C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C925C6A-BA15-45B1-A2F9-1868AFC8896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7E7672-6669-41D4-AD9C-7F2C3193FD8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200"/>
            </a:gs>
            <a:gs pos="45000">
              <a:srgbClr val="FF7A00"/>
            </a:gs>
            <a:gs pos="70000">
              <a:srgbClr val="FF0300"/>
            </a:gs>
            <a:gs pos="100000">
              <a:srgbClr val="4D0808"/>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202A503-F25F-461C-86A3-F6022CB23C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Ap.d.2 </a:t>
            </a:r>
            <a:r>
              <a:rPr lang="lv-LV" sz="4000" b="1" dirty="0" smtClean="0">
                <a:solidFill>
                  <a:schemeClr val="tx1"/>
                </a:solidFill>
              </a:rPr>
              <a:t>Vasarsvētki</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31</a:t>
            </a:r>
            <a:r>
              <a:rPr lang="lv-LV" sz="2000" dirty="0" smtClean="0"/>
              <a:t>.mai.2020.</a:t>
            </a:r>
            <a:endParaRPr lang="lv-LV" sz="2000" dirty="0"/>
          </a:p>
        </p:txBody>
      </p:sp>
      <p:sp>
        <p:nvSpPr>
          <p:cNvPr id="2054" name="Text Box 6"/>
          <p:cNvSpPr txBox="1">
            <a:spLocks noChangeArrowheads="1"/>
          </p:cNvSpPr>
          <p:nvPr/>
        </p:nvSpPr>
        <p:spPr bwMode="auto">
          <a:xfrm>
            <a:off x="6286500" y="785813"/>
            <a:ext cx="2857500"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7" name="Picture 2" descr="Att&amp;emacr;lu rezult&amp;amacr;ti vaic&amp;amacr;jumam “pentecost”"/>
          <p:cNvPicPr>
            <a:picLocks noChangeAspect="1" noChangeArrowheads="1"/>
          </p:cNvPicPr>
          <p:nvPr/>
        </p:nvPicPr>
        <p:blipFill>
          <a:blip r:embed="rId3" cstate="print"/>
          <a:srcRect/>
          <a:stretch>
            <a:fillRect/>
          </a:stretch>
        </p:blipFill>
        <p:spPr bwMode="auto">
          <a:xfrm>
            <a:off x="0" y="1196752"/>
            <a:ext cx="9148427" cy="56612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41 Kas Pētera vārdus uzņēma, tos kristīja, un tanī dienā tiem pievienojās ap 3000 dvēseļu 42 un tie pastāvēja apustuļu mācībā un sadraudzībā, maizes laušanā un lūgšanās.</a:t>
            </a:r>
          </a:p>
          <a:p>
            <a:pPr algn="just">
              <a:lnSpc>
                <a:spcPct val="90000"/>
              </a:lnSpc>
              <a:buFontTx/>
              <a:buNone/>
            </a:pPr>
            <a:endParaRPr lang="en-US" sz="2600" i="1" smtClean="0"/>
          </a:p>
        </p:txBody>
      </p:sp>
      <p:pic>
        <p:nvPicPr>
          <p:cNvPr id="4" name="Picture 10"/>
          <p:cNvPicPr>
            <a:picLocks noChangeAspect="1" noChangeArrowheads="1"/>
          </p:cNvPicPr>
          <p:nvPr/>
        </p:nvPicPr>
        <p:blipFill>
          <a:blip r:embed="rId2" cstate="print"/>
          <a:srcRect l="2343" t="9464" r="1562" b="7728"/>
          <a:stretch>
            <a:fillRect/>
          </a:stretch>
        </p:blipFill>
        <p:spPr bwMode="auto">
          <a:xfrm>
            <a:off x="0" y="3643314"/>
            <a:ext cx="9144000" cy="3214686"/>
          </a:xfrm>
          <a:prstGeom prst="rect">
            <a:avLst/>
          </a:prstGeom>
          <a:ln>
            <a:noFill/>
          </a:ln>
          <a:effectLst>
            <a:softEdge rad="112500"/>
          </a:effectLst>
        </p:spPr>
      </p:pic>
      <p:sp>
        <p:nvSpPr>
          <p:cNvPr id="9220" name="Rectangle 4"/>
          <p:cNvSpPr>
            <a:spLocks noChangeArrowheads="1"/>
          </p:cNvSpPr>
          <p:nvPr/>
        </p:nvSpPr>
        <p:spPr bwMode="auto">
          <a:xfrm>
            <a:off x="0" y="1214438"/>
            <a:ext cx="9144000" cy="2492375"/>
          </a:xfrm>
          <a:prstGeom prst="rect">
            <a:avLst/>
          </a:prstGeom>
          <a:noFill/>
          <a:ln w="9525">
            <a:noFill/>
            <a:miter lim="800000"/>
            <a:headEnd/>
            <a:tailEnd/>
          </a:ln>
        </p:spPr>
        <p:txBody>
          <a:bodyPr>
            <a:spAutoFit/>
          </a:bodyPr>
          <a:lstStyle/>
          <a:p>
            <a:pPr>
              <a:buFont typeface="Arial" charset="0"/>
              <a:buChar char="•"/>
            </a:pPr>
            <a:r>
              <a:rPr lang="lv-LV" sz="2600"/>
              <a:t>Līdz </a:t>
            </a:r>
            <a:r>
              <a:rPr lang="lv-LV" sz="2600" b="1"/>
              <a:t>vasarssvētkie</a:t>
            </a:r>
            <a:r>
              <a:rPr lang="lv-LV" sz="2600"/>
              <a:t> ne1 </a:t>
            </a:r>
            <a:r>
              <a:rPr lang="lv-LV" sz="2600" b="1"/>
              <a:t>nepievienojās</a:t>
            </a:r>
            <a:r>
              <a:rPr lang="lv-LV" sz="2600"/>
              <a:t> </a:t>
            </a:r>
            <a:r>
              <a:rPr lang="lv-LV" sz="2600" b="1"/>
              <a:t>mācekļu draudzei.</a:t>
            </a:r>
            <a:endParaRPr lang="lv-LV" sz="2600"/>
          </a:p>
          <a:p>
            <a:pPr>
              <a:buFont typeface="Arial" charset="0"/>
              <a:buChar char="•"/>
            </a:pPr>
            <a:r>
              <a:rPr lang="lv-LV" sz="2600"/>
              <a:t>Bet Pēteris </a:t>
            </a:r>
            <a:r>
              <a:rPr lang="lv-LV" sz="2600" b="1"/>
              <a:t>Sv. Gara spēku </a:t>
            </a:r>
            <a:r>
              <a:rPr lang="lv-LV" sz="2600"/>
              <a:t>saņēmis, </a:t>
            </a:r>
            <a:r>
              <a:rPr lang="lv-LV" sz="2600" b="1"/>
              <a:t>sludina</a:t>
            </a:r>
            <a:r>
              <a:rPr lang="lv-LV" sz="2600"/>
              <a:t> un šai dienā </a:t>
            </a:r>
            <a:r>
              <a:rPr lang="lv-LV" sz="2600" b="1"/>
              <a:t>pie ticības </a:t>
            </a:r>
            <a:r>
              <a:rPr lang="lv-LV" sz="2600"/>
              <a:t>nāca un </a:t>
            </a:r>
            <a:r>
              <a:rPr lang="lv-LV" sz="2600" b="1"/>
              <a:t>tapa kristīti</a:t>
            </a:r>
            <a:r>
              <a:rPr lang="lv-LV" sz="2600"/>
              <a:t> </a:t>
            </a:r>
            <a:r>
              <a:rPr lang="lv-LV" sz="2600" b="1"/>
              <a:t>3000</a:t>
            </a:r>
            <a:r>
              <a:rPr lang="lv-LV" sz="2600"/>
              <a:t> </a:t>
            </a:r>
            <a:r>
              <a:rPr lang="lv-LV" sz="2600" b="1"/>
              <a:t>cilvēku</a:t>
            </a:r>
            <a:r>
              <a:rPr lang="lv-LV" sz="2600"/>
              <a:t>. </a:t>
            </a:r>
          </a:p>
          <a:p>
            <a:pPr>
              <a:buFont typeface="Arial" charset="0"/>
              <a:buChar char="•"/>
            </a:pPr>
            <a:r>
              <a:rPr lang="lv-LV" sz="2600"/>
              <a:t>Tas par </a:t>
            </a:r>
            <a:r>
              <a:rPr lang="lv-LV" sz="2600" b="1"/>
              <a:t>apliecinājumu</a:t>
            </a:r>
            <a:r>
              <a:rPr lang="lv-LV" sz="2600"/>
              <a:t> </a:t>
            </a:r>
            <a:r>
              <a:rPr lang="lv-LV" sz="2600" b="1"/>
              <a:t>mums</a:t>
            </a:r>
            <a:r>
              <a:rPr lang="lv-LV" sz="2600"/>
              <a:t> līdz </a:t>
            </a:r>
            <a:r>
              <a:rPr lang="lv-LV" sz="2600" b="1"/>
              <a:t>šai dienai!</a:t>
            </a:r>
          </a:p>
          <a:p>
            <a:pPr>
              <a:buFont typeface="Arial" charset="0"/>
              <a:buChar char="•"/>
            </a:pPr>
            <a:r>
              <a:rPr lang="lv-LV" sz="2600"/>
              <a:t>Te svarīgās </a:t>
            </a:r>
            <a:r>
              <a:rPr lang="lv-LV" sz="2600" b="1"/>
              <a:t>Baznīcas pazīmes</a:t>
            </a:r>
            <a:r>
              <a:rPr lang="lv-LV" sz="2600"/>
              <a:t>: </a:t>
            </a:r>
            <a:r>
              <a:rPr lang="lv-LV" sz="2600" b="1"/>
              <a:t>apustuļu mācība</a:t>
            </a:r>
            <a:r>
              <a:rPr lang="lv-LV" sz="2600"/>
              <a:t>, </a:t>
            </a:r>
            <a:r>
              <a:rPr lang="lv-LV" sz="2600" b="1"/>
              <a:t>sadraudzība</a:t>
            </a:r>
            <a:r>
              <a:rPr lang="lv-LV" sz="2600"/>
              <a:t>, </a:t>
            </a:r>
            <a:r>
              <a:rPr lang="lv-LV" sz="2600" b="1"/>
              <a:t>vakarēdiens</a:t>
            </a:r>
            <a:r>
              <a:rPr lang="lv-LV" sz="2600"/>
              <a:t> un </a:t>
            </a:r>
            <a:r>
              <a:rPr lang="lv-LV" sz="2600" b="1"/>
              <a:t>lūgšana</a:t>
            </a:r>
            <a:r>
              <a:rPr lang="lv-LV" sz="26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00013"/>
            <a:ext cx="9144000" cy="850901"/>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620713"/>
            <a:ext cx="5724128" cy="6494085"/>
          </a:xfrm>
          <a:prstGeom prst="rect">
            <a:avLst/>
          </a:prstGeom>
          <a:noFill/>
          <a:ln w="9525">
            <a:noFill/>
            <a:miter lim="800000"/>
            <a:headEnd/>
            <a:tailEnd/>
          </a:ln>
        </p:spPr>
        <p:txBody>
          <a:bodyPr wrap="square">
            <a:spAutoFit/>
          </a:bodyPr>
          <a:lstStyle/>
          <a:p>
            <a:pPr>
              <a:buFontTx/>
              <a:buChar char="•"/>
            </a:pPr>
            <a:r>
              <a:rPr lang="lv-LV" sz="3100" dirty="0" smtClean="0"/>
              <a:t>Sv.Gars ir </a:t>
            </a:r>
            <a:r>
              <a:rPr lang="lv-LV" sz="3100" b="1" dirty="0" smtClean="0"/>
              <a:t>neatsverama dāvana katram kristietim</a:t>
            </a:r>
            <a:r>
              <a:rPr lang="lv-LV" sz="3100" dirty="0" smtClean="0"/>
              <a:t>.</a:t>
            </a:r>
            <a:endParaRPr lang="lv-LV" sz="3100" dirty="0"/>
          </a:p>
          <a:p>
            <a:pPr>
              <a:buFontTx/>
              <a:buChar char="•"/>
            </a:pPr>
            <a:r>
              <a:rPr lang="lv-LV" sz="3100" b="1" dirty="0" smtClean="0"/>
              <a:t>Sa</a:t>
            </a:r>
            <a:r>
              <a:rPr lang="lv-LV" sz="3100" b="1" dirty="0" smtClean="0"/>
              <a:t>ņemsim </a:t>
            </a:r>
            <a:r>
              <a:rPr lang="lv-LV" sz="3100" b="1" dirty="0"/>
              <a:t>to pateicībā un </a:t>
            </a:r>
            <a:r>
              <a:rPr lang="lv-LV" sz="3100" b="1" dirty="0" smtClean="0"/>
              <a:t>ļausimies Viņa darbam mūsos</a:t>
            </a:r>
            <a:r>
              <a:rPr lang="lv-LV" sz="3100" dirty="0" smtClean="0"/>
              <a:t>. </a:t>
            </a:r>
            <a:endParaRPr lang="lv-LV" sz="3100" dirty="0"/>
          </a:p>
          <a:p>
            <a:pPr>
              <a:buFontTx/>
              <a:buChar char="•"/>
            </a:pPr>
            <a:r>
              <a:rPr lang="lv-LV" sz="3100" dirty="0"/>
              <a:t>Dienu no dienas Sv. Gars </a:t>
            </a:r>
            <a:r>
              <a:rPr lang="lv-LV" sz="3100" b="1" dirty="0"/>
              <a:t>dāvā </a:t>
            </a:r>
            <a:r>
              <a:rPr lang="lv-LV" sz="3100" b="1" dirty="0" smtClean="0"/>
              <a:t>ticību </a:t>
            </a:r>
            <a:r>
              <a:rPr lang="lv-LV" sz="3100" b="1" dirty="0"/>
              <a:t>uz evaņģēliju</a:t>
            </a:r>
            <a:r>
              <a:rPr lang="lv-LV" sz="3100" dirty="0"/>
              <a:t>, gan </a:t>
            </a:r>
            <a:r>
              <a:rPr lang="lv-LV" sz="3100" b="1" dirty="0"/>
              <a:t>mīlestību</a:t>
            </a:r>
            <a:r>
              <a:rPr lang="lv-LV" sz="3100" dirty="0"/>
              <a:t> uz Kristu, gan </a:t>
            </a:r>
            <a:r>
              <a:rPr lang="lv-LV" sz="3100" b="1" dirty="0"/>
              <a:t>prieku būt</a:t>
            </a:r>
            <a:r>
              <a:rPr lang="lv-LV" sz="3100" dirty="0"/>
              <a:t>, gan </a:t>
            </a:r>
            <a:r>
              <a:rPr lang="lv-LV" sz="3100" b="1" dirty="0"/>
              <a:t>mieru ar Dievu</a:t>
            </a:r>
            <a:r>
              <a:rPr lang="lv-LV" sz="3100" dirty="0"/>
              <a:t>, </a:t>
            </a:r>
            <a:r>
              <a:rPr lang="lv-LV" sz="3100" b="1" dirty="0"/>
              <a:t>cilvēkiem</a:t>
            </a:r>
            <a:r>
              <a:rPr lang="lv-LV" sz="3100" dirty="0"/>
              <a:t>, gan </a:t>
            </a:r>
            <a:r>
              <a:rPr lang="lv-LV" sz="3100" b="1" dirty="0"/>
              <a:t>visu</a:t>
            </a:r>
            <a:r>
              <a:rPr lang="lv-LV" sz="3100" dirty="0"/>
              <a:t>, kas vajadzīgs, </a:t>
            </a:r>
            <a:r>
              <a:rPr lang="lv-LV" sz="3100" b="1" dirty="0"/>
              <a:t>lai</a:t>
            </a:r>
            <a:r>
              <a:rPr lang="lv-LV" sz="3100" dirty="0"/>
              <a:t> mūsu </a:t>
            </a:r>
            <a:r>
              <a:rPr lang="lv-LV" sz="3100" b="1" dirty="0"/>
              <a:t>dvēsele būtu priecīga </a:t>
            </a:r>
            <a:r>
              <a:rPr lang="lv-LV" sz="3100" dirty="0"/>
              <a:t>un</a:t>
            </a:r>
            <a:r>
              <a:rPr lang="lv-LV" sz="3100" b="1" dirty="0"/>
              <a:t> laimīga</a:t>
            </a:r>
            <a:r>
              <a:rPr lang="lv-LV" sz="3100" dirty="0"/>
              <a:t>. Āmen</a:t>
            </a:r>
          </a:p>
        </p:txBody>
      </p:sp>
      <p:pic>
        <p:nvPicPr>
          <p:cNvPr id="4"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5580112" y="620688"/>
            <a:ext cx="3563888" cy="58326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874713"/>
          </a:xfrm>
        </p:spPr>
        <p:txBody>
          <a:bodyPr/>
          <a:lstStyle/>
          <a:p>
            <a:pPr eaLnBrk="1" hangingPunct="1"/>
            <a:r>
              <a:rPr lang="lv-LV" sz="4000" b="1" dirty="0" smtClean="0">
                <a:solidFill>
                  <a:schemeClr val="tx1"/>
                </a:solidFill>
              </a:rPr>
              <a:t>Ap.d.2 </a:t>
            </a:r>
            <a:r>
              <a:rPr lang="lv-LV" sz="4000" b="1" dirty="0" smtClean="0">
                <a:solidFill>
                  <a:schemeClr val="tx1"/>
                </a:solidFill>
              </a:rPr>
              <a:t>Vasarsvētki</a:t>
            </a: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69332"/>
          </a:xfrm>
          <a:prstGeom prst="rect">
            <a:avLst/>
          </a:prstGeom>
          <a:noFill/>
          <a:ln w="9525">
            <a:noFill/>
            <a:miter lim="800000"/>
            <a:headEnd/>
            <a:tailEnd/>
          </a:ln>
        </p:spPr>
        <p:txBody>
          <a:bodyPr>
            <a:spAutoFit/>
          </a:bodyPr>
          <a:lstStyle/>
          <a:p>
            <a:pPr>
              <a:spcBef>
                <a:spcPct val="50000"/>
              </a:spcBef>
            </a:pPr>
            <a:r>
              <a:rPr lang="lv-LV" dirty="0" smtClean="0"/>
              <a:t>31.mai.2020.</a:t>
            </a:r>
            <a:endParaRPr lang="lv-LV" dirty="0"/>
          </a:p>
        </p:txBody>
      </p:sp>
      <p:sp>
        <p:nvSpPr>
          <p:cNvPr id="3077" name="Rectangle 5"/>
          <p:cNvSpPr>
            <a:spLocks noChangeArrowheads="1"/>
          </p:cNvSpPr>
          <p:nvPr/>
        </p:nvSpPr>
        <p:spPr bwMode="auto">
          <a:xfrm>
            <a:off x="0" y="714375"/>
            <a:ext cx="9144000" cy="6863417"/>
          </a:xfrm>
          <a:prstGeom prst="rect">
            <a:avLst/>
          </a:prstGeom>
          <a:noFill/>
          <a:ln w="9525">
            <a:noFill/>
            <a:miter lim="800000"/>
            <a:headEnd/>
            <a:tailEnd/>
          </a:ln>
        </p:spPr>
        <p:txBody>
          <a:bodyPr>
            <a:spAutoFit/>
          </a:bodyPr>
          <a:lstStyle/>
          <a:p>
            <a:pPr algn="just"/>
            <a:r>
              <a:rPr lang="lv-LV" sz="2000" dirty="0"/>
              <a:t>1 Kad Vasarassvētku diena bija atnākusi, visi bija sapulcējušies vienā vietā; 2 un piepeši no debesīm nāca rūkoņa, it kā stiprs vējš pūstu, un piepildīja visu namu, kur tie sēdēja, 3 un viņiem parādījās it kā uguns mēles, kas sadalījās un nolaidās uz ikvienu no tiem, 4 un visi tika piepildīti ar Svēto Garu un sāka runāt citās valodās, kā Gars tiem deva izrunāt. 5 Bet Jeruzālemē dzīvoja jūdi, dievbijīgi vīri no visādām tautām zem debess; 6 kad šī balss atskanēja, ļaužu pulks sanāca kopā un izbijās, jo ikviens tos dzirdēja runājam savā valodā. 7 Tie sabijās un brīnīdamies sacīja: "Vai visi šie, kas runā, nav galilieši? 8 Kā tad mēs ikviens dzirdam savu dzimto valodu </a:t>
            </a:r>
            <a:r>
              <a:rPr lang="lv-LV" sz="2000" dirty="0" smtClean="0"/>
              <a:t>… 12 </a:t>
            </a:r>
            <a:r>
              <a:rPr lang="lv-LV" sz="2000" dirty="0"/>
              <a:t>Izbijušies un neziņā būdami, tie visi cits citam jautāja: "Kas tas ir?“ 13 Bet citi zobodamies sacīja: "Tie salda vīna pilni.“ 14 Bet Pēteris, nostājies ar tiem vienpadsmit, iesāka runāt un tiem sacīja: "Jūs, jūdi un visi, kas Jeruzālemē dzīvojat, lai tas jums ir zināms, un iegaumējiet manus vārdus; 15 šie nav piedzēruši, kā jums šķiet, jo ir tikai dienas trešā stunda, </a:t>
            </a:r>
            <a:r>
              <a:rPr lang="lv-LV" sz="2000" dirty="0" smtClean="0"/>
              <a:t>… </a:t>
            </a:r>
            <a:r>
              <a:rPr lang="lv-LV" sz="2000" i="1" dirty="0" smtClean="0"/>
              <a:t>21 </a:t>
            </a:r>
            <a:r>
              <a:rPr lang="lv-LV" sz="2000" i="1" dirty="0" smtClean="0"/>
              <a:t>Un </a:t>
            </a:r>
            <a:r>
              <a:rPr lang="lv-LV" sz="2000" dirty="0" smtClean="0"/>
              <a:t>ikviens, kas Tā Kunga Vārdu piesauks, tiks izglābts. - 22 Israēlieši, uzklausait šos vārdus: Nacarieti Jēzu, šo vīru, Dievs jūsu priekšā apliecinājis ar vareniem darbiem, brīnumiem un zīmēm, ko Dievs darījis caur Viņu jūsu vidū, kā jūs paši zināt, 23 To Dievs pēc Sava lēmuma nodevis, un jūs Viņu ar noziedznieku rokām esat piekaluši pie krusta un nonāvējuši. 24 Viņu Dievs uzmodinājis, nāves sāpes raisīdams, jo nevarēja būt, ka nāve Viņu paturētu savā varā</a:t>
            </a:r>
            <a:r>
              <a:rPr lang="lv-LV" sz="2000" i="1" dirty="0" smtClean="0"/>
              <a:t>.</a:t>
            </a:r>
          </a:p>
          <a:p>
            <a:pPr algn="just"/>
            <a:endParaRPr lang="lv-LV" sz="2000" dirty="0"/>
          </a:p>
          <a:p>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4099" name="Rectangle 5"/>
          <p:cNvSpPr>
            <a:spLocks noChangeArrowheads="1"/>
          </p:cNvSpPr>
          <p:nvPr/>
        </p:nvSpPr>
        <p:spPr bwMode="auto">
          <a:xfrm>
            <a:off x="0" y="642938"/>
            <a:ext cx="9144000" cy="6556375"/>
          </a:xfrm>
          <a:prstGeom prst="rect">
            <a:avLst/>
          </a:prstGeom>
          <a:noFill/>
          <a:ln w="9525">
            <a:noFill/>
            <a:miter lim="800000"/>
            <a:headEnd/>
            <a:tailEnd/>
          </a:ln>
        </p:spPr>
        <p:txBody>
          <a:bodyPr>
            <a:spAutoFit/>
          </a:bodyPr>
          <a:lstStyle/>
          <a:p>
            <a:pPr algn="just"/>
            <a:r>
              <a:rPr lang="lv-LV" sz="2700"/>
              <a:t>36 Tad lai viss Israēla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 39 Jo šis solījums dots jums un jūsu bērniem un visiem, kas vēl ir tālu, ko Tas Kungs, mūsu Dievs, pieaicinās.“ 40 Un vēl ar daudz citiem vārdiem viņš liecināja un tos pamācīja, sacīdams: "Izglābieties no šīs samaitātās cilts!“  41 Kas viņa vārdus uzņēma, tos kristīja, un tanī dienā tiem pievienojās ap trīs tūkstoši dvēseļu; 42 un tie pastāvēja apustuļu mācībā un sadraudzībā, maizes laušanā un lūgšanās.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800" i="1" smtClean="0"/>
              <a:t>   </a:t>
            </a:r>
            <a:r>
              <a:rPr lang="lv-LV" sz="2800" smtClean="0"/>
              <a:t>“</a:t>
            </a:r>
            <a:r>
              <a:rPr lang="lv-LV" sz="2800" i="1" smtClean="0"/>
              <a:t>Tāpēc ejiet un dariet par mācekļiem visas tautas, tās kristīdami Tēva, Dēla un Svētā Gara Vārdā, tās mācīdami turēt visu, ko Es jums esmu pavēlējis</a:t>
            </a:r>
            <a:r>
              <a:rPr lang="lv-LV" sz="2800" smtClean="0"/>
              <a:t>.” (Mt.28:19-20)</a:t>
            </a:r>
            <a:endParaRPr lang="lv-LV" smtClean="0"/>
          </a:p>
        </p:txBody>
      </p:sp>
      <p:sp>
        <p:nvSpPr>
          <p:cNvPr id="7" name="Rectangle 6"/>
          <p:cNvSpPr>
            <a:spLocks noChangeArrowheads="1"/>
          </p:cNvSpPr>
          <p:nvPr/>
        </p:nvSpPr>
        <p:spPr bwMode="auto">
          <a:xfrm>
            <a:off x="0" y="1556792"/>
            <a:ext cx="4500563" cy="5016758"/>
          </a:xfrm>
          <a:prstGeom prst="rect">
            <a:avLst/>
          </a:prstGeom>
          <a:noFill/>
          <a:ln w="9525">
            <a:noFill/>
            <a:miter lim="800000"/>
            <a:headEnd/>
            <a:tailEnd/>
          </a:ln>
        </p:spPr>
        <p:txBody>
          <a:bodyPr>
            <a:spAutoFit/>
          </a:bodyPr>
          <a:lstStyle/>
          <a:p>
            <a:pPr>
              <a:buFontTx/>
              <a:buChar char="•"/>
            </a:pPr>
            <a:r>
              <a:rPr lang="lv-LV" sz="3200" b="1" dirty="0"/>
              <a:t>Jēzus </a:t>
            </a:r>
            <a:r>
              <a:rPr lang="lv-LV" sz="3200" dirty="0"/>
              <a:t>deva šo </a:t>
            </a:r>
            <a:r>
              <a:rPr lang="lv-LV" sz="3200" b="1" dirty="0"/>
              <a:t>misijas uzdevumu</a:t>
            </a:r>
            <a:r>
              <a:rPr lang="lv-LV" sz="3200" dirty="0"/>
              <a:t> visiem Viņa </a:t>
            </a:r>
            <a:r>
              <a:rPr lang="lv-LV" sz="3200" b="1" dirty="0"/>
              <a:t>mācekļiem</a:t>
            </a:r>
            <a:r>
              <a:rPr lang="lv-LV" sz="3200" dirty="0"/>
              <a:t>, bet viņi nekur nedodas, viņiem tāpat ir labi Jeruzalemē.</a:t>
            </a:r>
          </a:p>
          <a:p>
            <a:pPr>
              <a:buFontTx/>
              <a:buChar char="•"/>
            </a:pPr>
            <a:r>
              <a:rPr lang="lv-LV" sz="3200" b="1" dirty="0"/>
              <a:t>Neviens </a:t>
            </a:r>
            <a:r>
              <a:rPr lang="lv-LV" sz="3200" dirty="0"/>
              <a:t>jauns māceklis tā arī </a:t>
            </a:r>
            <a:r>
              <a:rPr lang="lv-LV" sz="3200" b="1" dirty="0"/>
              <a:t>nepievienojās</a:t>
            </a:r>
            <a:r>
              <a:rPr lang="lv-LV" sz="3200" dirty="0"/>
              <a:t> Kristus Baznīcai </a:t>
            </a:r>
            <a:r>
              <a:rPr lang="lv-LV" sz="3200" b="1" dirty="0"/>
              <a:t>līdz Vasarsvētku dienai</a:t>
            </a:r>
            <a:r>
              <a:rPr lang="lv-LV" sz="3200" dirty="0"/>
              <a:t>.</a:t>
            </a:r>
          </a:p>
        </p:txBody>
      </p:sp>
      <p:pic>
        <p:nvPicPr>
          <p:cNvPr id="4" name="Picture 2" descr="http://t2.gstatic.com/images?q=tbn:ANd9GcTYDMvJy_pXQWooOeiZFrtxnIIY4Wx7TfQA4m8EvBUezT4rlba5YQ"/>
          <p:cNvPicPr>
            <a:picLocks noChangeAspect="1" noChangeArrowheads="1"/>
          </p:cNvPicPr>
          <p:nvPr/>
        </p:nvPicPr>
        <p:blipFill>
          <a:blip r:embed="rId2" cstate="print"/>
          <a:srcRect/>
          <a:stretch>
            <a:fillRect/>
          </a:stretch>
        </p:blipFill>
        <p:spPr bwMode="auto">
          <a:xfrm>
            <a:off x="4286248" y="974866"/>
            <a:ext cx="4857752" cy="58831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800" i="1" smtClean="0"/>
              <a:t>    1 Kad Vasarassvētku diena bija atnākusi, visi bija sapulcējušies vienā vietā; 2 Pēkšņi no debesīm nāca šņākoņa, tāda kā stipra vēja brāzma, un piepildīja visu namu, kur viņi sēdēja. 3 Un viņiem parādījās it kā uguns mēles, tās sadalījās un nolaidās uz ikvienu no tiem. 4 Un visus piepildīja Svētais Gars, un viņi sāka runāt citās valodās, kā Gars viņiem deva izrunāt.</a:t>
            </a:r>
            <a:endParaRPr lang="lv-LV" sz="5400" i="1" smtClean="0"/>
          </a:p>
        </p:txBody>
      </p:sp>
      <p:sp>
        <p:nvSpPr>
          <p:cNvPr id="7" name="Rectangle 6"/>
          <p:cNvSpPr>
            <a:spLocks noChangeArrowheads="1"/>
          </p:cNvSpPr>
          <p:nvPr/>
        </p:nvSpPr>
        <p:spPr bwMode="auto">
          <a:xfrm>
            <a:off x="0" y="2379663"/>
            <a:ext cx="5940152" cy="4247317"/>
          </a:xfrm>
          <a:prstGeom prst="rect">
            <a:avLst/>
          </a:prstGeom>
          <a:noFill/>
          <a:ln w="9525">
            <a:noFill/>
            <a:miter lim="800000"/>
            <a:headEnd/>
            <a:tailEnd/>
          </a:ln>
        </p:spPr>
        <p:txBody>
          <a:bodyPr wrap="square">
            <a:spAutoFit/>
          </a:bodyPr>
          <a:lstStyle/>
          <a:p>
            <a:pPr>
              <a:buFontTx/>
              <a:buChar char="•"/>
            </a:pPr>
            <a:r>
              <a:rPr lang="lv-LV" sz="3000" dirty="0" smtClean="0"/>
              <a:t>No visiem </a:t>
            </a:r>
            <a:r>
              <a:rPr lang="lv-LV" sz="3000" b="1" dirty="0" smtClean="0"/>
              <a:t>Baznīcas svētkiem</a:t>
            </a:r>
            <a:r>
              <a:rPr lang="lv-LV" sz="3000" dirty="0" smtClean="0"/>
              <a:t>, Vasarsvētki </a:t>
            </a:r>
            <a:r>
              <a:rPr lang="lv-LV" sz="3000" b="1" dirty="0" smtClean="0"/>
              <a:t>visvairāk ir Kristus mācekļu svētki</a:t>
            </a:r>
            <a:r>
              <a:rPr lang="lv-LV" sz="3000" dirty="0" smtClean="0"/>
              <a:t>.</a:t>
            </a:r>
          </a:p>
          <a:p>
            <a:pPr>
              <a:buFontTx/>
              <a:buChar char="•"/>
            </a:pPr>
            <a:r>
              <a:rPr lang="lv-LV" sz="3000" b="1" dirty="0" smtClean="0"/>
              <a:t>Jēzus</a:t>
            </a:r>
            <a:r>
              <a:rPr lang="lv-LV" sz="3000" dirty="0" smtClean="0"/>
              <a:t> dod </a:t>
            </a:r>
            <a:r>
              <a:rPr lang="lv-LV" sz="3000" b="1" dirty="0" smtClean="0"/>
              <a:t>uzdevumu</a:t>
            </a:r>
            <a:r>
              <a:rPr lang="lv-LV" sz="3000" dirty="0" smtClean="0"/>
              <a:t> </a:t>
            </a:r>
            <a:r>
              <a:rPr lang="lv-LV" sz="3000" b="1" dirty="0" smtClean="0"/>
              <a:t>mācekļiem</a:t>
            </a:r>
            <a:r>
              <a:rPr lang="lv-LV" sz="3000" dirty="0" smtClean="0"/>
              <a:t>, bet </a:t>
            </a:r>
            <a:r>
              <a:rPr lang="lv-LV" sz="3000" b="1" dirty="0" smtClean="0"/>
              <a:t>Sv. Gars dod līdzekļus</a:t>
            </a:r>
            <a:r>
              <a:rPr lang="lv-LV" sz="3000" dirty="0" smtClean="0"/>
              <a:t>, lai to </a:t>
            </a:r>
            <a:r>
              <a:rPr lang="lv-LV" sz="3000" b="1" dirty="0" smtClean="0"/>
              <a:t>izpildītu</a:t>
            </a:r>
            <a:r>
              <a:rPr lang="lv-LV" sz="3000" dirty="0" smtClean="0"/>
              <a:t>: </a:t>
            </a:r>
            <a:r>
              <a:rPr lang="lv-LV" sz="3000" b="1" dirty="0" smtClean="0"/>
              <a:t>spēku</a:t>
            </a:r>
            <a:r>
              <a:rPr lang="lv-LV" sz="3000" dirty="0" smtClean="0"/>
              <a:t>, </a:t>
            </a:r>
            <a:r>
              <a:rPr lang="lv-LV" sz="3000" b="1" dirty="0" smtClean="0"/>
              <a:t>gudrību</a:t>
            </a:r>
            <a:r>
              <a:rPr lang="lv-LV" sz="3000" dirty="0" smtClean="0"/>
              <a:t> un </a:t>
            </a:r>
            <a:r>
              <a:rPr lang="lv-LV" sz="3000" b="1" dirty="0" smtClean="0"/>
              <a:t>dažādas valodas</a:t>
            </a:r>
            <a:r>
              <a:rPr lang="lv-LV" sz="3000" dirty="0" smtClean="0"/>
              <a:t>, kurās </a:t>
            </a:r>
            <a:r>
              <a:rPr lang="lv-LV" sz="3000" b="1" dirty="0" smtClean="0"/>
              <a:t>pasludināt Kristus evaņģēliju visām tautām</a:t>
            </a:r>
            <a:r>
              <a:rPr lang="lv-LV" sz="3000" dirty="0" smtClean="0"/>
              <a:t>!</a:t>
            </a:r>
            <a:endParaRPr lang="lv-LV" sz="3000" dirty="0"/>
          </a:p>
        </p:txBody>
      </p:sp>
      <p:pic>
        <p:nvPicPr>
          <p:cNvPr id="7174" name="Picture 6" descr="http://t0.gstatic.com/images?q=tbn:ANd9GcTGSB_AeNrjgRGgVtmvTSfCbz3cdGlme_4DmiBnKSnScdUnvud_aw"/>
          <p:cNvPicPr>
            <a:picLocks noChangeAspect="1" noChangeArrowheads="1"/>
          </p:cNvPicPr>
          <p:nvPr/>
        </p:nvPicPr>
        <p:blipFill>
          <a:blip r:embed="rId2" cstate="print"/>
          <a:srcRect/>
          <a:stretch>
            <a:fillRect/>
          </a:stretch>
        </p:blipFill>
        <p:spPr bwMode="auto">
          <a:xfrm>
            <a:off x="5786446" y="2353973"/>
            <a:ext cx="3357555" cy="4504401"/>
          </a:xfrm>
          <a:prstGeom prst="rect">
            <a:avLst/>
          </a:prstGeom>
          <a:ln>
            <a:noFill/>
          </a:ln>
          <a:effectLst>
            <a:softEdge rad="112500"/>
          </a:effectLst>
        </p:spPr>
      </p:pic>
      <p:pic>
        <p:nvPicPr>
          <p:cNvPr id="5"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48488" y="2349500"/>
            <a:ext cx="1525587"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4"/>
                                        </p:tgtEl>
                                        <p:attrNameLst>
                                          <p:attrName>style.visibility</p:attrName>
                                        </p:attrNameLst>
                                      </p:cBhvr>
                                      <p:to>
                                        <p:strVal val="visible"/>
                                      </p:to>
                                    </p:set>
                                    <p:animEffect transition="in" filter="fade">
                                      <p:cBhvr>
                                        <p:cTn id="12" dur="2000"/>
                                        <p:tgtEl>
                                          <p:spTgt spid="7174"/>
                                        </p:tgtEl>
                                      </p:cBhvr>
                                    </p:animEffect>
                                  </p:childTnLst>
                                </p:cTn>
                              </p:par>
                              <p:par>
                                <p:cTn id="13" presetID="1" presetClass="entr" presetSubtype="0" fill="hold" nodeType="with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dirty="0" smtClean="0"/>
              <a:t>    6 Kad šī skaņas tapa dzirdamas, daudz ļaužu sanāca kopā un visi bija lielā apjukumā, jo katrs dzirdēja viņus runājam savā valodā. 7 Tie baiļojās un brīnīdamies sacīja: "Vai visi šie, kas runā, nav galilejieši? 8 Kā tad mēs ikviens dzirdam savu dzimto valodu  12 Visi bija izbijušies un neziņā un cits citam jautāja: "Ko tas nozīmē?" 13 Citi izsmejot sacīja: "Tie salda vīna pilni." </a:t>
            </a:r>
            <a:endParaRPr lang="lv-LV" sz="2600" dirty="0" smtClean="0"/>
          </a:p>
        </p:txBody>
      </p:sp>
      <p:sp>
        <p:nvSpPr>
          <p:cNvPr id="7" name="Rectangle 6"/>
          <p:cNvSpPr>
            <a:spLocks noChangeArrowheads="1"/>
          </p:cNvSpPr>
          <p:nvPr/>
        </p:nvSpPr>
        <p:spPr bwMode="auto">
          <a:xfrm>
            <a:off x="1" y="2386013"/>
            <a:ext cx="4211960" cy="4401205"/>
          </a:xfrm>
          <a:prstGeom prst="rect">
            <a:avLst/>
          </a:prstGeom>
          <a:noFill/>
          <a:ln w="9525">
            <a:noFill/>
            <a:miter lim="800000"/>
            <a:headEnd/>
            <a:tailEnd/>
          </a:ln>
        </p:spPr>
        <p:txBody>
          <a:bodyPr wrap="square">
            <a:spAutoFit/>
          </a:bodyPr>
          <a:lstStyle/>
          <a:p>
            <a:pPr>
              <a:buFontTx/>
              <a:buChar char="•"/>
            </a:pPr>
            <a:r>
              <a:rPr lang="lv-LV" sz="2800" dirty="0"/>
              <a:t>Sv. Gars ir </a:t>
            </a:r>
            <a:r>
              <a:rPr lang="lv-LV" sz="2800" b="1" dirty="0" smtClean="0"/>
              <a:t>sludināšanas</a:t>
            </a:r>
            <a:r>
              <a:rPr lang="lv-LV" sz="2800" dirty="0" smtClean="0"/>
              <a:t> </a:t>
            </a:r>
            <a:r>
              <a:rPr lang="lv-LV" sz="2800" b="1" dirty="0" smtClean="0"/>
              <a:t>vadītājs kristīgajā baznīcā.</a:t>
            </a:r>
            <a:endParaRPr lang="lv-LV" sz="2800" b="1" dirty="0"/>
          </a:p>
          <a:p>
            <a:pPr>
              <a:buFontTx/>
              <a:buChar char="•"/>
            </a:pPr>
            <a:r>
              <a:rPr lang="lv-LV" sz="2800" b="1" dirty="0" smtClean="0"/>
              <a:t>Patiesības apliecība</a:t>
            </a:r>
            <a:r>
              <a:rPr lang="lv-LV" sz="2800" dirty="0" smtClean="0"/>
              <a:t> ir </a:t>
            </a:r>
            <a:r>
              <a:rPr lang="lv-LV" sz="2800" b="1" dirty="0" smtClean="0"/>
              <a:t>kristīgās ticības sirds</a:t>
            </a:r>
            <a:r>
              <a:rPr lang="lv-LV" sz="2800" dirty="0" smtClean="0"/>
              <a:t>. </a:t>
            </a:r>
          </a:p>
          <a:p>
            <a:pPr>
              <a:buFontTx/>
              <a:buChar char="•"/>
            </a:pPr>
            <a:r>
              <a:rPr lang="lv-LV" sz="2800" b="1" dirty="0" smtClean="0"/>
              <a:t>Bet pasaulei </a:t>
            </a:r>
            <a:r>
              <a:rPr lang="lv-LV" sz="2800" b="1" dirty="0"/>
              <a:t>nav saprotams</a:t>
            </a:r>
            <a:r>
              <a:rPr lang="lv-LV" sz="2800" dirty="0"/>
              <a:t> tas, ko </a:t>
            </a:r>
            <a:r>
              <a:rPr lang="lv-LV" sz="2800" b="1" dirty="0" smtClean="0"/>
              <a:t>sludina Baznīca</a:t>
            </a:r>
            <a:r>
              <a:rPr lang="lv-LV" sz="2800" dirty="0" smtClean="0"/>
              <a:t>, tas liekas, kā </a:t>
            </a:r>
            <a:r>
              <a:rPr lang="lv-LV" sz="2800" b="1" dirty="0" smtClean="0"/>
              <a:t>piedzēruša cilvēka runas</a:t>
            </a:r>
            <a:r>
              <a:rPr lang="lv-LV" sz="2800" dirty="0" smtClean="0"/>
              <a:t>.</a:t>
            </a:r>
            <a:endParaRPr lang="lv-LV" sz="2800" dirty="0"/>
          </a:p>
        </p:txBody>
      </p:sp>
      <p:pic>
        <p:nvPicPr>
          <p:cNvPr id="8198" name="Picture 6" descr="http://t2.gstatic.com/images?q=tbn:ANd9GcS4dF2o17B0sd9v9lHAsFcAnyrMdKXHJbjnFO2nbeVG0JeA-yY"/>
          <p:cNvPicPr>
            <a:picLocks noChangeAspect="1" noChangeArrowheads="1"/>
          </p:cNvPicPr>
          <p:nvPr/>
        </p:nvPicPr>
        <p:blipFill>
          <a:blip r:embed="rId2" cstate="print"/>
          <a:srcRect/>
          <a:stretch>
            <a:fillRect/>
          </a:stretch>
        </p:blipFill>
        <p:spPr bwMode="auto">
          <a:xfrm>
            <a:off x="4211960" y="2357430"/>
            <a:ext cx="4932040" cy="45005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dirty="0" smtClean="0"/>
              <a:t>   12 Visi bija izbijušies un neziņā un cits citam jautāja: "Ko tas nozīmē?" 13 Citi izsmejot sacīja: "Tie salda vīna pilni." 14 Bet Pēteris, nostājies ar tiem vienpadsmit, iesāka runāt un tiem sacīja: "Jūs, jūdi un visi, kas </a:t>
            </a:r>
            <a:r>
              <a:rPr lang="lv-LV" sz="2800" i="1" dirty="0" err="1" smtClean="0"/>
              <a:t>Jeruzālemē</a:t>
            </a:r>
            <a:r>
              <a:rPr lang="lv-LV" sz="2800" i="1" dirty="0" smtClean="0"/>
              <a:t> dzīvojat, lai tas jums ir zināms, un iegaumējiet manus vārdus; 15 viņi nav piedzērušies, kā jums šķiet, jo ir tikai dienas trešā stunda</a:t>
            </a:r>
            <a:endParaRPr lang="lv-LV" sz="2600" i="1" dirty="0" smtClean="0"/>
          </a:p>
        </p:txBody>
      </p:sp>
      <p:sp>
        <p:nvSpPr>
          <p:cNvPr id="7" name="Rectangle 6"/>
          <p:cNvSpPr>
            <a:spLocks noChangeArrowheads="1"/>
          </p:cNvSpPr>
          <p:nvPr/>
        </p:nvSpPr>
        <p:spPr bwMode="auto">
          <a:xfrm>
            <a:off x="0" y="2357430"/>
            <a:ext cx="9144000" cy="954107"/>
          </a:xfrm>
          <a:prstGeom prst="rect">
            <a:avLst/>
          </a:prstGeom>
          <a:noFill/>
          <a:ln w="9525">
            <a:noFill/>
            <a:miter lim="800000"/>
            <a:headEnd/>
            <a:tailEnd/>
          </a:ln>
        </p:spPr>
        <p:txBody>
          <a:bodyPr wrap="square">
            <a:spAutoFit/>
          </a:bodyPr>
          <a:lstStyle/>
          <a:p>
            <a:pPr>
              <a:buFontTx/>
              <a:buChar char="•"/>
            </a:pPr>
            <a:r>
              <a:rPr lang="lv-LV" sz="2800" dirty="0" smtClean="0"/>
              <a:t>Viņi </a:t>
            </a:r>
            <a:r>
              <a:rPr lang="lv-LV" sz="2800" b="1" dirty="0" smtClean="0"/>
              <a:t>nav piedzērušies</a:t>
            </a:r>
            <a:r>
              <a:rPr lang="lv-LV" sz="2800" dirty="0" smtClean="0"/>
              <a:t>, jo ir tikai </a:t>
            </a:r>
            <a:r>
              <a:rPr lang="lv-LV" sz="2800" b="1" dirty="0" smtClean="0"/>
              <a:t>9 no rīta</a:t>
            </a:r>
            <a:r>
              <a:rPr lang="lv-LV" sz="2800" dirty="0" smtClean="0"/>
              <a:t>.</a:t>
            </a:r>
          </a:p>
          <a:p>
            <a:pPr>
              <a:buFontTx/>
              <a:buChar char="•"/>
            </a:pPr>
            <a:r>
              <a:rPr lang="lv-LV" sz="2800" b="1" dirty="0" smtClean="0"/>
              <a:t>Sv.Gars ir mācekļus apbruņojis tālākam darbam!</a:t>
            </a:r>
            <a:endParaRPr lang="lv-LV" sz="2800" b="1" dirty="0"/>
          </a:p>
        </p:txBody>
      </p:sp>
      <p:pic>
        <p:nvPicPr>
          <p:cNvPr id="5122" name="Picture 2" descr="Saist&amp;imacr;ts att&amp;emacr;ls"/>
          <p:cNvPicPr>
            <a:picLocks noChangeAspect="1" noChangeArrowheads="1"/>
          </p:cNvPicPr>
          <p:nvPr/>
        </p:nvPicPr>
        <p:blipFill>
          <a:blip r:embed="rId2" cstate="print"/>
          <a:srcRect/>
          <a:stretch>
            <a:fillRect/>
          </a:stretch>
        </p:blipFill>
        <p:spPr bwMode="auto">
          <a:xfrm>
            <a:off x="1" y="3356992"/>
            <a:ext cx="9144000" cy="3501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500" fill="hold"/>
                                        <p:tgtEl>
                                          <p:spTgt spid="5122"/>
                                        </p:tgtEl>
                                        <p:attrNameLst>
                                          <p:attrName>ppt_x</p:attrName>
                                        </p:attrNameLst>
                                      </p:cBhvr>
                                      <p:tavLst>
                                        <p:tav tm="0">
                                          <p:val>
                                            <p:strVal val="#ppt_x"/>
                                          </p:val>
                                        </p:tav>
                                        <p:tav tm="100000">
                                          <p:val>
                                            <p:strVal val="#ppt_x"/>
                                          </p:val>
                                        </p:tav>
                                      </p:tavLst>
                                    </p:anim>
                                    <p:anim calcmode="lin" valueType="num">
                                      <p:cBhvr additive="base">
                                        <p:cTn id="12" dur="500" fill="hold"/>
                                        <p:tgtEl>
                                          <p:spTgt spid="512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2500" i="1" dirty="0" smtClean="0"/>
              <a:t>21 Un </a:t>
            </a:r>
            <a:r>
              <a:rPr lang="lv-LV" sz="2500" b="1" i="1" dirty="0" smtClean="0"/>
              <a:t>ikviens, kas Tā Kunga Vārdu piesauks, tiks izglābts</a:t>
            </a:r>
            <a:r>
              <a:rPr lang="lv-LV" sz="2500" i="1" dirty="0" smtClean="0"/>
              <a:t>. </a:t>
            </a:r>
            <a:r>
              <a:rPr lang="lv-LV" sz="2500" i="1" dirty="0" smtClean="0"/>
              <a:t>- 22 </a:t>
            </a:r>
            <a:r>
              <a:rPr lang="lv-LV" sz="2500" i="1" dirty="0" smtClean="0"/>
              <a:t>Israēlieši, uzklausait šos vārdus: Nacarieti Jēzu, šo vīru, Dievs jūsu priekšā apliecinājis ar vareniem darbiem, brīnumiem un zīmēm, ko Dievs darījis caur Viņu jūsu vidū, kā jūs paši zināt</a:t>
            </a:r>
            <a:r>
              <a:rPr lang="lv-LV" sz="2500" i="1" dirty="0" smtClean="0"/>
              <a:t>, 23 </a:t>
            </a:r>
            <a:r>
              <a:rPr lang="lv-LV" sz="2500" i="1" dirty="0" smtClean="0"/>
              <a:t>To </a:t>
            </a:r>
            <a:r>
              <a:rPr lang="lv-LV" sz="2500" b="1" i="1" dirty="0" smtClean="0"/>
              <a:t>Dievs pēc Sava lēmuma </a:t>
            </a:r>
            <a:r>
              <a:rPr lang="lv-LV" sz="2500" b="1" i="1" dirty="0" smtClean="0"/>
              <a:t>nodevis</a:t>
            </a:r>
            <a:r>
              <a:rPr lang="lv-LV" sz="2500" i="1" dirty="0" smtClean="0"/>
              <a:t>, un </a:t>
            </a:r>
            <a:r>
              <a:rPr lang="lv-LV" sz="2500" b="1" i="1" dirty="0" smtClean="0"/>
              <a:t>jūs</a:t>
            </a:r>
            <a:r>
              <a:rPr lang="lv-LV" sz="2500" i="1" dirty="0" smtClean="0"/>
              <a:t> Viņu ar noziedznieku rokām esat </a:t>
            </a:r>
            <a:r>
              <a:rPr lang="lv-LV" sz="2500" b="1" i="1" dirty="0" smtClean="0"/>
              <a:t>piekaluši pie krusta </a:t>
            </a:r>
            <a:r>
              <a:rPr lang="lv-LV" sz="2500" i="1" dirty="0" smtClean="0"/>
              <a:t>un </a:t>
            </a:r>
            <a:r>
              <a:rPr lang="lv-LV" sz="2500" b="1" i="1" dirty="0" smtClean="0"/>
              <a:t>nonāvējuši</a:t>
            </a:r>
            <a:r>
              <a:rPr lang="lv-LV" sz="2500" i="1" dirty="0" smtClean="0"/>
              <a:t>. 24 </a:t>
            </a:r>
            <a:r>
              <a:rPr lang="lv-LV" sz="2500" b="1" i="1" dirty="0" smtClean="0"/>
              <a:t>Viņu Dievs uzmodinājis</a:t>
            </a:r>
            <a:r>
              <a:rPr lang="lv-LV" sz="2500" i="1" dirty="0" smtClean="0"/>
              <a:t>, nāves sāpes raisīdams, jo nevarēja būt, ka </a:t>
            </a:r>
            <a:r>
              <a:rPr lang="lv-LV" sz="2500" b="1" i="1" dirty="0" smtClean="0"/>
              <a:t>nāve </a:t>
            </a:r>
            <a:r>
              <a:rPr lang="lv-LV" sz="2500" b="1" i="1" dirty="0" smtClean="0"/>
              <a:t>Viņu paturētu savā varā</a:t>
            </a:r>
            <a:r>
              <a:rPr lang="lv-LV" sz="2500" i="1" dirty="0" smtClean="0"/>
              <a:t>.</a:t>
            </a:r>
          </a:p>
          <a:p>
            <a:endParaRPr lang="lv-LV" sz="2500" i="1" dirty="0" smtClean="0"/>
          </a:p>
        </p:txBody>
      </p:sp>
      <p:sp>
        <p:nvSpPr>
          <p:cNvPr id="7" name="Rectangle 6"/>
          <p:cNvSpPr>
            <a:spLocks noChangeArrowheads="1"/>
          </p:cNvSpPr>
          <p:nvPr/>
        </p:nvSpPr>
        <p:spPr bwMode="auto">
          <a:xfrm>
            <a:off x="0" y="3068960"/>
            <a:ext cx="9144000" cy="1815882"/>
          </a:xfrm>
          <a:prstGeom prst="rect">
            <a:avLst/>
          </a:prstGeom>
          <a:noFill/>
          <a:ln w="9525">
            <a:noFill/>
            <a:miter lim="800000"/>
            <a:headEnd/>
            <a:tailEnd/>
          </a:ln>
        </p:spPr>
        <p:txBody>
          <a:bodyPr wrap="square">
            <a:spAutoFit/>
          </a:bodyPr>
          <a:lstStyle/>
          <a:p>
            <a:pPr>
              <a:buFontTx/>
              <a:buChar char="•"/>
            </a:pPr>
            <a:r>
              <a:rPr lang="lv-LV" sz="2800" b="1" dirty="0" smtClean="0"/>
              <a:t>Kristīga sprediķa paraugstunda! </a:t>
            </a:r>
            <a:r>
              <a:rPr lang="lv-LV" sz="2800" b="1" dirty="0" smtClean="0"/>
              <a:t>Sludinot Jēzu</a:t>
            </a:r>
            <a:r>
              <a:rPr lang="lv-LV" sz="2800" dirty="0" smtClean="0"/>
              <a:t>, krustā sisto mēs </a:t>
            </a:r>
            <a:r>
              <a:rPr lang="lv-LV" sz="2800" b="1" dirty="0" smtClean="0"/>
              <a:t>cilvēkam izdaram lielāko pakalpojumu</a:t>
            </a:r>
            <a:r>
              <a:rPr lang="lv-LV" sz="2800" dirty="0" smtClean="0"/>
              <a:t> viņa dzīves laikā.</a:t>
            </a:r>
          </a:p>
          <a:p>
            <a:pPr>
              <a:buFontTx/>
              <a:buChar char="•"/>
            </a:pPr>
            <a:endParaRPr lang="lv-LV" sz="2800" b="1" dirty="0"/>
          </a:p>
        </p:txBody>
      </p:sp>
      <p:pic>
        <p:nvPicPr>
          <p:cNvPr id="4098" name="Picture 2" descr="Att&amp;emacr;lu rezult&amp;amacr;ti vaic&amp;amacr;jumam “peter preaching pentecost”"/>
          <p:cNvPicPr>
            <a:picLocks noChangeAspect="1" noChangeArrowheads="1"/>
          </p:cNvPicPr>
          <p:nvPr/>
        </p:nvPicPr>
        <p:blipFill>
          <a:blip r:embed="rId2" cstate="print"/>
          <a:srcRect/>
          <a:stretch>
            <a:fillRect/>
          </a:stretch>
        </p:blipFill>
        <p:spPr bwMode="auto">
          <a:xfrm>
            <a:off x="0" y="3933056"/>
            <a:ext cx="9144000" cy="29249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sz="2800" i="1" dirty="0" smtClean="0"/>
              <a:t>36 Tad lai viss Israēla nams zina un nešaubās, ka Dievs Viņu ir darījis par Kungu un Kristu, šo pašu Jēzu, ko jūs esat situši krustā." 37 </a:t>
            </a:r>
            <a:r>
              <a:rPr lang="lv-LV" sz="2800" i="1" dirty="0" smtClean="0"/>
              <a:t>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a:t>
            </a:r>
            <a:endParaRPr lang="lv-LV" sz="2600" dirty="0" smtClean="0"/>
          </a:p>
        </p:txBody>
      </p:sp>
      <p:sp>
        <p:nvSpPr>
          <p:cNvPr id="7" name="Rectangle 6"/>
          <p:cNvSpPr>
            <a:spLocks noChangeArrowheads="1"/>
          </p:cNvSpPr>
          <p:nvPr/>
        </p:nvSpPr>
        <p:spPr bwMode="auto">
          <a:xfrm>
            <a:off x="0" y="2781300"/>
            <a:ext cx="6659563" cy="3970338"/>
          </a:xfrm>
          <a:prstGeom prst="rect">
            <a:avLst/>
          </a:prstGeom>
          <a:noFill/>
          <a:ln w="9525">
            <a:noFill/>
            <a:miter lim="800000"/>
            <a:headEnd/>
            <a:tailEnd/>
          </a:ln>
        </p:spPr>
        <p:txBody>
          <a:bodyPr>
            <a:spAutoFit/>
          </a:bodyPr>
          <a:lstStyle/>
          <a:p>
            <a:pPr>
              <a:buFontTx/>
              <a:buChar char="•"/>
            </a:pPr>
            <a:r>
              <a:rPr lang="lv-LV" sz="2800"/>
              <a:t>Te mēs redzam </a:t>
            </a:r>
            <a:r>
              <a:rPr lang="lv-LV" sz="2800" b="1"/>
              <a:t>piemēru</a:t>
            </a:r>
            <a:r>
              <a:rPr lang="lv-LV" sz="2800"/>
              <a:t> tam kā ap. </a:t>
            </a:r>
            <a:r>
              <a:rPr lang="lv-LV" sz="2800" b="1"/>
              <a:t>Pēteris sludina</a:t>
            </a:r>
            <a:r>
              <a:rPr lang="lv-LV" sz="2800"/>
              <a:t>.</a:t>
            </a:r>
          </a:p>
          <a:p>
            <a:pPr>
              <a:buFontTx/>
              <a:buChar char="•"/>
            </a:pPr>
            <a:r>
              <a:rPr lang="lv-LV" sz="2800"/>
              <a:t>Viņš </a:t>
            </a:r>
            <a:r>
              <a:rPr lang="lv-LV" sz="2800" b="1"/>
              <a:t>nerunā aplinkus</a:t>
            </a:r>
            <a:r>
              <a:rPr lang="lv-LV" sz="2800"/>
              <a:t>, viņš </a:t>
            </a:r>
            <a:r>
              <a:rPr lang="lv-LV" sz="2800" b="1"/>
              <a:t>norāda tieši</a:t>
            </a:r>
            <a:r>
              <a:rPr lang="lv-LV" sz="2800"/>
              <a:t> uz klausītāju </a:t>
            </a:r>
            <a:r>
              <a:rPr lang="lv-LV" sz="2800" b="1"/>
              <a:t>grēkiem</a:t>
            </a:r>
            <a:r>
              <a:rPr lang="lv-LV" sz="2800"/>
              <a:t>: </a:t>
            </a:r>
            <a:r>
              <a:rPr lang="lv-LV" sz="2800" i="1"/>
              <a:t>Jūs esat krusta situši Jēzu</a:t>
            </a:r>
            <a:r>
              <a:rPr lang="lv-LV" sz="2800"/>
              <a:t>.</a:t>
            </a:r>
          </a:p>
          <a:p>
            <a:pPr>
              <a:buFontTx/>
              <a:buChar char="•"/>
            </a:pPr>
            <a:r>
              <a:rPr lang="lv-LV" sz="2800"/>
              <a:t>Mēs </a:t>
            </a:r>
            <a:r>
              <a:rPr lang="lv-LV" sz="2800" b="1"/>
              <a:t>katrs</a:t>
            </a:r>
            <a:r>
              <a:rPr lang="lv-LV" sz="2800"/>
              <a:t> ar saviem </a:t>
            </a:r>
            <a:r>
              <a:rPr lang="lv-LV" sz="2800" b="1"/>
              <a:t>grēkiem </a:t>
            </a:r>
            <a:r>
              <a:rPr lang="lv-LV" sz="2800"/>
              <a:t>esam </a:t>
            </a:r>
            <a:r>
              <a:rPr lang="lv-LV" sz="2800" b="1"/>
              <a:t>Jēzu</a:t>
            </a:r>
            <a:r>
              <a:rPr lang="lv-LV" sz="2800"/>
              <a:t> krustā situši.</a:t>
            </a:r>
          </a:p>
          <a:p>
            <a:pPr>
              <a:buFontTx/>
              <a:buChar char="•"/>
            </a:pPr>
            <a:r>
              <a:rPr lang="lv-LV" sz="2800"/>
              <a:t>Viņi </a:t>
            </a:r>
            <a:r>
              <a:rPr lang="lv-LV" sz="2800" b="1"/>
              <a:t>nožēlo grēkus</a:t>
            </a:r>
            <a:r>
              <a:rPr lang="lv-LV" sz="2800"/>
              <a:t> un </a:t>
            </a:r>
            <a:r>
              <a:rPr lang="lv-LV" sz="2800" b="1"/>
              <a:t>tiek kristīti</a:t>
            </a:r>
            <a:r>
              <a:rPr lang="lv-LV" sz="2800"/>
              <a:t> un arī saņem </a:t>
            </a:r>
            <a:r>
              <a:rPr lang="lv-LV" sz="2800" b="1"/>
              <a:t>Sv. Garu</a:t>
            </a:r>
            <a:r>
              <a:rPr lang="lv-LV" sz="2800"/>
              <a:t>.</a:t>
            </a:r>
          </a:p>
        </p:txBody>
      </p:sp>
      <p:pic>
        <p:nvPicPr>
          <p:cNvPr id="4" name="Picture 7" descr="http://t3.gstatic.com/images?q=tbn:ANd9GcTWLj_7tsg2ScyVU_EX0_k-1HoiDkvM__IYRupZ6SQ3XBikg_VtEA"/>
          <p:cNvPicPr>
            <a:picLocks noChangeAspect="1" noChangeArrowheads="1"/>
          </p:cNvPicPr>
          <p:nvPr/>
        </p:nvPicPr>
        <p:blipFill>
          <a:blip r:embed="rId2" cstate="print"/>
          <a:srcRect/>
          <a:stretch>
            <a:fillRect/>
          </a:stretch>
        </p:blipFill>
        <p:spPr bwMode="auto">
          <a:xfrm>
            <a:off x="6300192" y="2492897"/>
            <a:ext cx="2843808" cy="436510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4406</TotalTime>
  <Words>1260</Words>
  <Application>Microsoft Office PowerPoint</Application>
  <PresentationFormat>On-screen Show (4:3)</PresentationFormat>
  <Paragraphs>37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Ap.d.2 Vasarsvētki</vt:lpstr>
      <vt:lpstr>Ap.d.2 Vasarsvētki</vt:lpstr>
      <vt:lpstr>Slide 3</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69</cp:revision>
  <dcterms:created xsi:type="dcterms:W3CDTF">2010-10-07T14:46:11Z</dcterms:created>
  <dcterms:modified xsi:type="dcterms:W3CDTF">2020-06-01T08:37:21Z</dcterms:modified>
</cp:coreProperties>
</file>