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2" r:id="rId2"/>
    <p:sldId id="281" r:id="rId3"/>
    <p:sldId id="288" r:id="rId4"/>
    <p:sldId id="261" r:id="rId5"/>
    <p:sldId id="283" r:id="rId6"/>
    <p:sldId id="284" r:id="rId7"/>
    <p:sldId id="285" r:id="rId8"/>
    <p:sldId id="286" r:id="rId9"/>
    <p:sldId id="287" r:id="rId10"/>
    <p:sldId id="289"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7570" autoAdjust="0"/>
  </p:normalViewPr>
  <p:slideViewPr>
    <p:cSldViewPr>
      <p:cViewPr varScale="1">
        <p:scale>
          <a:sx n="71" d="100"/>
          <a:sy n="71" d="100"/>
        </p:scale>
        <p:origin x="-7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5/12/2018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Ef.5:22-31</a:t>
            </a:r>
            <a:r>
              <a:rPr lang="lv-LV" sz="3600" b="1" dirty="0" smtClean="0"/>
              <a:t>, </a:t>
            </a:r>
            <a:r>
              <a:rPr lang="lv-LV" sz="3600" b="1" dirty="0" smtClean="0"/>
              <a:t>Ef.6:1-4 </a:t>
            </a:r>
            <a:r>
              <a:rPr lang="lv-LV" sz="3600" b="1" dirty="0" smtClean="0"/>
              <a:t>Ģimenes diena</a:t>
            </a:r>
            <a:endParaRPr lang="lv-LV" sz="3600"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13</a:t>
            </a:r>
            <a:r>
              <a:rPr lang="lv-LV" sz="2000" dirty="0" smtClean="0"/>
              <a:t>.mai.2018</a:t>
            </a:r>
            <a:r>
              <a:rPr lang="lv-LV" sz="2000" dirty="0" smtClean="0"/>
              <a:t>.</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8" descr="http://www.sieviesuklubs.lv/content/uploads/1290278140-3945.jpg"/>
          <p:cNvPicPr>
            <a:picLocks noChangeAspect="1" noChangeArrowheads="1"/>
          </p:cNvPicPr>
          <p:nvPr/>
        </p:nvPicPr>
        <p:blipFill>
          <a:blip r:embed="rId3"/>
          <a:srcRect/>
          <a:stretch>
            <a:fillRect/>
          </a:stretch>
        </p:blipFill>
        <p:spPr bwMode="auto">
          <a:xfrm>
            <a:off x="500034" y="1214422"/>
            <a:ext cx="8215370" cy="54407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0" y="0"/>
            <a:ext cx="9144000" cy="692150"/>
          </a:xfrm>
        </p:spPr>
        <p:txBody>
          <a:bodyPr/>
          <a:lstStyle/>
          <a:p>
            <a:pPr eaLnBrk="1" hangingPunct="1"/>
            <a:r>
              <a:rPr lang="lv-LV" b="1" dirty="0" smtClean="0"/>
              <a:t>Mājās svētbrīži</a:t>
            </a:r>
            <a:endParaRPr lang="lv-LV" b="1" dirty="0" smtClean="0"/>
          </a:p>
        </p:txBody>
      </p:sp>
      <p:sp>
        <p:nvSpPr>
          <p:cNvPr id="6" name="Rectangle 5"/>
          <p:cNvSpPr>
            <a:spLocks noChangeArrowheads="1"/>
          </p:cNvSpPr>
          <p:nvPr/>
        </p:nvSpPr>
        <p:spPr bwMode="auto">
          <a:xfrm>
            <a:off x="0" y="714375"/>
            <a:ext cx="9144000" cy="2400657"/>
          </a:xfrm>
          <a:prstGeom prst="rect">
            <a:avLst/>
          </a:prstGeom>
          <a:noFill/>
          <a:ln w="9525">
            <a:noFill/>
            <a:miter lim="800000"/>
            <a:headEnd/>
            <a:tailEnd/>
          </a:ln>
        </p:spPr>
        <p:txBody>
          <a:bodyPr>
            <a:spAutoFit/>
          </a:bodyPr>
          <a:lstStyle/>
          <a:p>
            <a:pPr>
              <a:buFont typeface="Wingdings" pitchFamily="2" charset="2"/>
              <a:buChar char="§"/>
            </a:pPr>
            <a:r>
              <a:rPr lang="lv-LV" sz="3000" dirty="0" smtClean="0"/>
              <a:t>Rakstu </a:t>
            </a:r>
            <a:r>
              <a:rPr lang="lv-LV" sz="3000" dirty="0"/>
              <a:t>lasījums, komentārs</a:t>
            </a:r>
          </a:p>
          <a:p>
            <a:pPr>
              <a:buFont typeface="Wingdings" pitchFamily="2" charset="2"/>
              <a:buChar char="§"/>
            </a:pPr>
            <a:r>
              <a:rPr lang="lv-LV" sz="3000" dirty="0" smtClean="0"/>
              <a:t>Lūgšana</a:t>
            </a:r>
            <a:endParaRPr lang="lv-LV" sz="3000" dirty="0"/>
          </a:p>
          <a:p>
            <a:pPr>
              <a:buFont typeface="Wingdings" pitchFamily="2" charset="2"/>
              <a:buChar char="§"/>
            </a:pPr>
            <a:r>
              <a:rPr lang="lv-LV" sz="3000" dirty="0" smtClean="0"/>
              <a:t>Garīga dziesma</a:t>
            </a:r>
          </a:p>
          <a:p>
            <a:pPr>
              <a:buFont typeface="Wingdings" pitchFamily="2" charset="2"/>
              <a:buChar char="§"/>
            </a:pPr>
            <a:r>
              <a:rPr lang="lv-LV" sz="3000" dirty="0" smtClean="0"/>
              <a:t>Atbildīgais </a:t>
            </a:r>
            <a:r>
              <a:rPr lang="lv-LV" sz="3000" dirty="0"/>
              <a:t>– nama </a:t>
            </a:r>
            <a:r>
              <a:rPr lang="lv-LV" sz="3000" dirty="0" smtClean="0"/>
              <a:t>tēvs</a:t>
            </a:r>
          </a:p>
          <a:p>
            <a:pPr>
              <a:buFont typeface="Wingdings" pitchFamily="2" charset="2"/>
              <a:buChar char="§"/>
            </a:pPr>
            <a:r>
              <a:rPr lang="lv-LV" sz="3000" dirty="0" smtClean="0"/>
              <a:t>Iesaistītie - ģimene</a:t>
            </a:r>
            <a:endParaRPr lang="lv-LV" sz="3000" dirty="0"/>
          </a:p>
        </p:txBody>
      </p:sp>
      <p:sp>
        <p:nvSpPr>
          <p:cNvPr id="19460"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F0232E25-FC34-4BAB-A13B-A918B4878292}" type="slidenum">
              <a:rPr lang="lv-LV" sz="1400"/>
              <a:pPr algn="r"/>
              <a:t>10</a:t>
            </a:fld>
            <a:endParaRPr lang="lv-LV" sz="1400"/>
          </a:p>
        </p:txBody>
      </p:sp>
      <p:sp>
        <p:nvSpPr>
          <p:cNvPr id="7" name="Rectangle 6"/>
          <p:cNvSpPr>
            <a:spLocks noChangeArrowheads="1"/>
          </p:cNvSpPr>
          <p:nvPr/>
        </p:nvSpPr>
        <p:spPr bwMode="auto">
          <a:xfrm>
            <a:off x="6516688" y="620713"/>
            <a:ext cx="2627312" cy="2835275"/>
          </a:xfrm>
          <a:prstGeom prst="rect">
            <a:avLst/>
          </a:prstGeom>
          <a:noFill/>
          <a:ln w="9525">
            <a:noFill/>
            <a:miter lim="800000"/>
            <a:headEnd/>
            <a:tailEnd/>
          </a:ln>
        </p:spPr>
        <p:txBody>
          <a:bodyPr>
            <a:spAutoFit/>
          </a:bodyPr>
          <a:lstStyle/>
          <a:p>
            <a:r>
              <a:rPr lang="lv-LV" sz="3000" b="1" dirty="0"/>
              <a:t>Mājas altāris</a:t>
            </a:r>
          </a:p>
          <a:p>
            <a:r>
              <a:rPr lang="lv-LV" sz="3000" dirty="0"/>
              <a:t>Uz altāra:</a:t>
            </a:r>
          </a:p>
          <a:p>
            <a:pPr>
              <a:buFont typeface="Wingdings" pitchFamily="2" charset="2"/>
              <a:buChar char="§"/>
            </a:pPr>
            <a:r>
              <a:rPr lang="lv-LV" sz="3000" dirty="0"/>
              <a:t>Bībele</a:t>
            </a:r>
          </a:p>
          <a:p>
            <a:pPr>
              <a:buFont typeface="Wingdings" pitchFamily="2" charset="2"/>
              <a:buChar char="§"/>
            </a:pPr>
            <a:r>
              <a:rPr lang="lv-LV" sz="3000" dirty="0" smtClean="0"/>
              <a:t>Svece</a:t>
            </a:r>
            <a:endParaRPr lang="lv-LV" sz="3000" dirty="0"/>
          </a:p>
          <a:p>
            <a:pPr>
              <a:buFont typeface="Wingdings" pitchFamily="2" charset="2"/>
              <a:buChar char="§"/>
            </a:pPr>
            <a:r>
              <a:rPr lang="lv-LV" sz="3000" dirty="0"/>
              <a:t>Krusts </a:t>
            </a:r>
          </a:p>
          <a:p>
            <a:pPr>
              <a:buFont typeface="Wingdings" pitchFamily="2" charset="2"/>
              <a:buChar char="§"/>
            </a:pPr>
            <a:r>
              <a:rPr lang="lv-LV" sz="3000" dirty="0" smtClean="0"/>
              <a:t>(Svētbilde)</a:t>
            </a:r>
            <a:endParaRPr lang="lv-LV" sz="3000" dirty="0"/>
          </a:p>
        </p:txBody>
      </p:sp>
      <p:pic>
        <p:nvPicPr>
          <p:cNvPr id="19465" name="Picture 9"/>
          <p:cNvPicPr>
            <a:picLocks noChangeAspect="1" noChangeArrowheads="1"/>
          </p:cNvPicPr>
          <p:nvPr/>
        </p:nvPicPr>
        <p:blipFill>
          <a:blip r:embed="rId2" cstate="print"/>
          <a:srcRect l="6558" r="4884"/>
          <a:stretch>
            <a:fillRect/>
          </a:stretch>
        </p:blipFill>
        <p:spPr bwMode="auto">
          <a:xfrm>
            <a:off x="142844" y="3500438"/>
            <a:ext cx="1928826" cy="33575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4" descr="Attēlu rezultāti vaicājumam “family reading bible together”"/>
          <p:cNvPicPr>
            <a:picLocks noChangeAspect="1" noChangeArrowheads="1"/>
          </p:cNvPicPr>
          <p:nvPr/>
        </p:nvPicPr>
        <p:blipFill>
          <a:blip r:embed="rId3"/>
          <a:srcRect/>
          <a:stretch>
            <a:fillRect/>
          </a:stretch>
        </p:blipFill>
        <p:spPr bwMode="auto">
          <a:xfrm>
            <a:off x="5429256" y="3643314"/>
            <a:ext cx="3714744" cy="3214687"/>
          </a:xfrm>
          <a:prstGeom prst="rect">
            <a:avLst/>
          </a:prstGeom>
          <a:ln>
            <a:noFill/>
          </a:ln>
          <a:effectLst>
            <a:softEdge rad="112500"/>
          </a:effectLst>
        </p:spPr>
      </p:pic>
      <p:sp>
        <p:nvSpPr>
          <p:cNvPr id="12" name="Rectangle 11"/>
          <p:cNvSpPr/>
          <p:nvPr/>
        </p:nvSpPr>
        <p:spPr>
          <a:xfrm>
            <a:off x="2000264" y="3071810"/>
            <a:ext cx="4572000" cy="2677656"/>
          </a:xfrm>
          <a:prstGeom prst="rect">
            <a:avLst/>
          </a:prstGeom>
        </p:spPr>
        <p:txBody>
          <a:bodyPr>
            <a:spAutoFit/>
          </a:bodyPr>
          <a:lstStyle/>
          <a:p>
            <a:pPr marL="342900" indent="-342900"/>
            <a:r>
              <a:rPr lang="lv-LV" sz="2800" b="1" dirty="0" smtClean="0"/>
              <a:t>Lūgšana</a:t>
            </a:r>
            <a:r>
              <a:rPr lang="lv-LV" sz="2800" dirty="0" smtClean="0"/>
              <a:t>:</a:t>
            </a:r>
          </a:p>
          <a:p>
            <a:pPr marL="342900" indent="-342900">
              <a:buFont typeface="Arial" pitchFamily="34" charset="0"/>
              <a:buAutoNum type="arabicParenR"/>
            </a:pPr>
            <a:r>
              <a:rPr lang="lv-LV" sz="2800" dirty="0" smtClean="0"/>
              <a:t>Pateicība</a:t>
            </a:r>
            <a:endParaRPr lang="lv-LV" sz="2800" dirty="0" smtClean="0"/>
          </a:p>
          <a:p>
            <a:pPr marL="342900" indent="-342900">
              <a:buFont typeface="Arial" pitchFamily="34" charset="0"/>
              <a:buAutoNum type="arabicParenR"/>
            </a:pPr>
            <a:r>
              <a:rPr lang="lv-LV" sz="2800" dirty="0" smtClean="0"/>
              <a:t>Grēksūdze</a:t>
            </a:r>
          </a:p>
          <a:p>
            <a:pPr marL="342900" indent="-342900">
              <a:buFont typeface="Arial" pitchFamily="34" charset="0"/>
              <a:buAutoNum type="arabicParenR"/>
            </a:pPr>
            <a:r>
              <a:rPr lang="lv-LV" sz="2800" dirty="0" smtClean="0"/>
              <a:t>Lūgšana par rītdienu</a:t>
            </a:r>
            <a:endParaRPr lang="lv-LV" sz="2800" dirty="0" smtClean="0"/>
          </a:p>
          <a:p>
            <a:pPr marL="342900" indent="-342900">
              <a:buFont typeface="Arial" pitchFamily="34" charset="0"/>
              <a:buAutoNum type="arabicParenR"/>
            </a:pPr>
            <a:r>
              <a:rPr lang="lv-LV" sz="2800" dirty="0" smtClean="0"/>
              <a:t>Aizlūgšana par citiem</a:t>
            </a:r>
          </a:p>
          <a:p>
            <a:pPr marL="342900" indent="-342900">
              <a:buFont typeface="Arial" pitchFamily="34" charset="0"/>
              <a:buAutoNum type="arabicParenR"/>
            </a:pPr>
            <a:r>
              <a:rPr lang="lv-LV" sz="2800" dirty="0" smtClean="0"/>
              <a:t>Mūsu Tēvs</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 calcmode="lin" valueType="num">
                                      <p:cBhvr additive="base">
                                        <p:cTn id="3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2" presetClass="entr" presetSubtype="4" fill="hold" nodeType="after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additive="base">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2" presetClass="entr" presetSubtype="4" fill="hold" nodeType="after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 calcmode="lin" valueType="num">
                                      <p:cBhvr additive="base">
                                        <p:cTn id="4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 presetClass="entr" presetSubtype="4" fill="hold" nodeType="afterEffect">
                                  <p:stCondLst>
                                    <p:cond delay="0"/>
                                  </p:stCondLst>
                                  <p:childTnLst>
                                    <p:set>
                                      <p:cBhvr>
                                        <p:cTn id="52" dur="1" fill="hold">
                                          <p:stCondLst>
                                            <p:cond delay="0"/>
                                          </p:stCondLst>
                                        </p:cTn>
                                        <p:tgtEl>
                                          <p:spTgt spid="7">
                                            <p:txEl>
                                              <p:pRg st="3" end="3"/>
                                            </p:txEl>
                                          </p:spTgt>
                                        </p:tgtEl>
                                        <p:attrNameLst>
                                          <p:attrName>style.visibility</p:attrName>
                                        </p:attrNameLst>
                                      </p:cBhvr>
                                      <p:to>
                                        <p:strVal val="visible"/>
                                      </p:to>
                                    </p:set>
                                    <p:anim calcmode="lin" valueType="num">
                                      <p:cBhvr additive="base">
                                        <p:cTn id="5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55" fill="hold">
                            <p:stCondLst>
                              <p:cond delay="2000"/>
                            </p:stCondLst>
                            <p:childTnLst>
                              <p:par>
                                <p:cTn id="56" presetID="2" presetClass="entr" presetSubtype="4" fill="hold" nodeType="afterEffect">
                                  <p:stCondLst>
                                    <p:cond delay="0"/>
                                  </p:stCondLst>
                                  <p:childTnLst>
                                    <p:set>
                                      <p:cBhvr>
                                        <p:cTn id="57" dur="1" fill="hold">
                                          <p:stCondLst>
                                            <p:cond delay="0"/>
                                          </p:stCondLst>
                                        </p:cTn>
                                        <p:tgtEl>
                                          <p:spTgt spid="7">
                                            <p:txEl>
                                              <p:pRg st="4" end="4"/>
                                            </p:txEl>
                                          </p:spTgt>
                                        </p:tgtEl>
                                        <p:attrNameLst>
                                          <p:attrName>style.visibility</p:attrName>
                                        </p:attrNameLst>
                                      </p:cBhvr>
                                      <p:to>
                                        <p:strVal val="visible"/>
                                      </p:to>
                                    </p:set>
                                    <p:anim calcmode="lin" valueType="num">
                                      <p:cBhvr additive="base">
                                        <p:cTn id="5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60" fill="hold">
                            <p:stCondLst>
                              <p:cond delay="2500"/>
                            </p:stCondLst>
                            <p:childTnLst>
                              <p:par>
                                <p:cTn id="61" presetID="2" presetClass="entr" presetSubtype="4" fill="hold" nodeType="afterEffect">
                                  <p:stCondLst>
                                    <p:cond delay="0"/>
                                  </p:stCondLst>
                                  <p:childTnLst>
                                    <p:set>
                                      <p:cBhvr>
                                        <p:cTn id="62" dur="1" fill="hold">
                                          <p:stCondLst>
                                            <p:cond delay="0"/>
                                          </p:stCondLst>
                                        </p:cTn>
                                        <p:tgtEl>
                                          <p:spTgt spid="7">
                                            <p:txEl>
                                              <p:pRg st="5" end="5"/>
                                            </p:txEl>
                                          </p:spTgt>
                                        </p:tgtEl>
                                        <p:attrNameLst>
                                          <p:attrName>style.visibility</p:attrName>
                                        </p:attrNameLst>
                                      </p:cBhvr>
                                      <p:to>
                                        <p:strVal val="visible"/>
                                      </p:to>
                                    </p:set>
                                    <p:anim calcmode="lin" valueType="num">
                                      <p:cBhvr additive="base">
                                        <p:cTn id="6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65" presetID="10" presetClass="entr" presetSubtype="0" fill="hold" nodeType="withEffect">
                                  <p:stCondLst>
                                    <p:cond delay="0"/>
                                  </p:stCondLst>
                                  <p:childTnLst>
                                    <p:set>
                                      <p:cBhvr>
                                        <p:cTn id="66" dur="1" fill="hold">
                                          <p:stCondLst>
                                            <p:cond delay="0"/>
                                          </p:stCondLst>
                                        </p:cTn>
                                        <p:tgtEl>
                                          <p:spTgt spid="19465"/>
                                        </p:tgtEl>
                                        <p:attrNameLst>
                                          <p:attrName>style.visibility</p:attrName>
                                        </p:attrNameLst>
                                      </p:cBhvr>
                                      <p:to>
                                        <p:strVal val="visible"/>
                                      </p:to>
                                    </p:set>
                                    <p:animEffect transition="in" filter="fade">
                                      <p:cBhvr>
                                        <p:cTn id="67" dur="2000"/>
                                        <p:tgtEl>
                                          <p:spTgt spid="19465"/>
                                        </p:tgtEl>
                                      </p:cBhvr>
                                    </p:animEffect>
                                  </p:childTnLst>
                                </p:cTn>
                              </p:par>
                              <p:par>
                                <p:cTn id="68" presetID="10" presetClass="entr" presetSubtype="0"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804708"/>
            <a:ext cx="6000760" cy="6124754"/>
          </a:xfrm>
          <a:prstGeom prst="rect">
            <a:avLst/>
          </a:prstGeom>
          <a:noFill/>
          <a:ln w="9525">
            <a:noFill/>
            <a:miter lim="800000"/>
            <a:headEnd/>
            <a:tailEnd/>
          </a:ln>
        </p:spPr>
        <p:txBody>
          <a:bodyPr wrap="square">
            <a:spAutoFit/>
          </a:bodyPr>
          <a:lstStyle/>
          <a:p>
            <a:pPr>
              <a:buFontTx/>
              <a:buChar char="•"/>
            </a:pPr>
            <a:r>
              <a:rPr lang="lv-LV" sz="2800" b="1" dirty="0" smtClean="0"/>
              <a:t>Ģimene</a:t>
            </a:r>
            <a:r>
              <a:rPr lang="lv-LV" sz="2800" dirty="0" smtClean="0"/>
              <a:t> Dievam ir </a:t>
            </a:r>
            <a:r>
              <a:rPr lang="lv-LV" sz="2800" b="1" dirty="0" smtClean="0"/>
              <a:t>ļoti svarīga</a:t>
            </a:r>
            <a:r>
              <a:rPr lang="lv-LV" sz="2800" dirty="0" smtClean="0"/>
              <a:t>!</a:t>
            </a:r>
          </a:p>
          <a:p>
            <a:pPr>
              <a:buFontTx/>
              <a:buChar char="•"/>
            </a:pPr>
            <a:r>
              <a:rPr lang="lv-LV" sz="2800" b="1" dirty="0" smtClean="0"/>
              <a:t>Svētīga laulība </a:t>
            </a:r>
            <a:r>
              <a:rPr lang="lv-LV" sz="2800" dirty="0" smtClean="0"/>
              <a:t>ir </a:t>
            </a:r>
            <a:r>
              <a:rPr lang="lv-LV" sz="2800" b="1" dirty="0" smtClean="0"/>
              <a:t>labākais</a:t>
            </a:r>
            <a:r>
              <a:rPr lang="lv-LV" sz="2800" dirty="0" smtClean="0"/>
              <a:t> jebkuras </a:t>
            </a:r>
            <a:r>
              <a:rPr lang="lv-LV" sz="2800" b="1" dirty="0" smtClean="0"/>
              <a:t>ģimenes iesākums</a:t>
            </a:r>
            <a:r>
              <a:rPr lang="lv-LV" sz="2800" dirty="0" smtClean="0"/>
              <a:t>!</a:t>
            </a:r>
          </a:p>
          <a:p>
            <a:pPr>
              <a:buFontTx/>
              <a:buChar char="•"/>
            </a:pPr>
            <a:r>
              <a:rPr lang="lv-LV" sz="2800" b="1" dirty="0" smtClean="0"/>
              <a:t>Vīrs</a:t>
            </a:r>
            <a:r>
              <a:rPr lang="lv-LV" sz="2800" dirty="0" smtClean="0"/>
              <a:t>, kas </a:t>
            </a:r>
            <a:r>
              <a:rPr lang="lv-LV" sz="2800" b="1" dirty="0" smtClean="0"/>
              <a:t>pašaizliedzīgi mīl </a:t>
            </a:r>
            <a:r>
              <a:rPr lang="lv-LV" sz="2800" dirty="0" smtClean="0"/>
              <a:t>savu </a:t>
            </a:r>
            <a:r>
              <a:rPr lang="lv-LV" sz="2800" b="1" dirty="0" smtClean="0"/>
              <a:t>sievu</a:t>
            </a:r>
            <a:r>
              <a:rPr lang="lv-LV" sz="2800" dirty="0" smtClean="0"/>
              <a:t> un </a:t>
            </a:r>
            <a:r>
              <a:rPr lang="lv-LV" sz="2800" b="1" dirty="0" smtClean="0"/>
              <a:t>sieva</a:t>
            </a:r>
            <a:r>
              <a:rPr lang="lv-LV" sz="2800" dirty="0" smtClean="0"/>
              <a:t>, kas </a:t>
            </a:r>
            <a:r>
              <a:rPr lang="lv-LV" sz="2800" b="1" dirty="0" smtClean="0"/>
              <a:t>pakļaujas</a:t>
            </a:r>
            <a:r>
              <a:rPr lang="lv-LV" sz="2800" dirty="0" smtClean="0"/>
              <a:t> </a:t>
            </a:r>
            <a:r>
              <a:rPr lang="lv-LV" sz="2800" b="1" dirty="0" smtClean="0"/>
              <a:t>vīram</a:t>
            </a:r>
            <a:r>
              <a:rPr lang="lv-LV" sz="2800" dirty="0" smtClean="0"/>
              <a:t>!</a:t>
            </a:r>
          </a:p>
          <a:p>
            <a:pPr>
              <a:buFontTx/>
              <a:buChar char="•"/>
            </a:pPr>
            <a:r>
              <a:rPr lang="lv-LV" sz="2800" b="1" dirty="0" smtClean="0"/>
              <a:t>Velns</a:t>
            </a:r>
            <a:r>
              <a:rPr lang="lv-LV" sz="2800" dirty="0" smtClean="0"/>
              <a:t> pastāvīgi </a:t>
            </a:r>
            <a:r>
              <a:rPr lang="lv-LV" sz="2800" b="1" dirty="0" smtClean="0"/>
              <a:t>laulībai uzbrūk</a:t>
            </a:r>
            <a:r>
              <a:rPr lang="lv-LV" sz="2800" dirty="0" smtClean="0"/>
              <a:t>, jo viņš zina, ja viņš to </a:t>
            </a:r>
            <a:r>
              <a:rPr lang="lv-LV" sz="2800" b="1" dirty="0" smtClean="0"/>
              <a:t>izjauks</a:t>
            </a:r>
            <a:r>
              <a:rPr lang="lv-LV" sz="2800" dirty="0" smtClean="0"/>
              <a:t>, </a:t>
            </a:r>
            <a:r>
              <a:rPr lang="lv-LV" sz="2800" b="1" dirty="0" smtClean="0"/>
              <a:t>nelaimīgi</a:t>
            </a:r>
            <a:r>
              <a:rPr lang="lv-LV" sz="2800" dirty="0" smtClean="0"/>
              <a:t> būs </a:t>
            </a:r>
            <a:r>
              <a:rPr lang="lv-LV" sz="2800" b="1" dirty="0" smtClean="0"/>
              <a:t>ne tikai 1 cilvēks</a:t>
            </a:r>
            <a:r>
              <a:rPr lang="lv-LV" sz="2800" dirty="0" smtClean="0"/>
              <a:t>, bet </a:t>
            </a:r>
            <a:r>
              <a:rPr lang="lv-LV" sz="2800" b="1" dirty="0" smtClean="0"/>
              <a:t>visa ģimene</a:t>
            </a:r>
            <a:r>
              <a:rPr lang="lv-LV" sz="2800" dirty="0" smtClean="0"/>
              <a:t>!</a:t>
            </a:r>
            <a:endParaRPr lang="lv-LV" sz="2800" dirty="0"/>
          </a:p>
          <a:p>
            <a:pPr>
              <a:buFontTx/>
              <a:buChar char="•"/>
            </a:pPr>
            <a:r>
              <a:rPr lang="lv-LV" sz="2800" b="1" dirty="0" smtClean="0"/>
              <a:t>Bērniem jāmāca godāt vecāki</a:t>
            </a:r>
            <a:r>
              <a:rPr lang="lv-LV" sz="2800" dirty="0" smtClean="0"/>
              <a:t>!</a:t>
            </a:r>
          </a:p>
          <a:p>
            <a:pPr>
              <a:buFontTx/>
              <a:buChar char="•"/>
            </a:pPr>
            <a:r>
              <a:rPr lang="lv-LV" sz="2800" b="1" dirty="0" smtClean="0"/>
              <a:t>Vecākiem</a:t>
            </a:r>
            <a:r>
              <a:rPr lang="lv-LV" sz="2800" dirty="0" smtClean="0"/>
              <a:t> </a:t>
            </a:r>
            <a:r>
              <a:rPr lang="lv-LV" sz="2800" b="1" dirty="0" smtClean="0"/>
              <a:t>jāved</a:t>
            </a:r>
            <a:r>
              <a:rPr lang="lv-LV" sz="2800" dirty="0" smtClean="0"/>
              <a:t> savi </a:t>
            </a:r>
            <a:r>
              <a:rPr lang="lv-LV" sz="2800" b="1" dirty="0" smtClean="0"/>
              <a:t>bērni</a:t>
            </a:r>
            <a:r>
              <a:rPr lang="lv-LV" sz="2800" dirty="0" smtClean="0"/>
              <a:t> pie </a:t>
            </a:r>
            <a:r>
              <a:rPr lang="lv-LV" sz="2800" b="1" dirty="0" smtClean="0"/>
              <a:t>Dieva</a:t>
            </a:r>
            <a:r>
              <a:rPr lang="lv-LV" sz="2800" dirty="0" smtClean="0"/>
              <a:t>, jo </a:t>
            </a:r>
            <a:r>
              <a:rPr lang="lv-LV" sz="2800" b="1" dirty="0" smtClean="0"/>
              <a:t>TIKAI</a:t>
            </a:r>
            <a:r>
              <a:rPr lang="lv-LV" sz="2800" dirty="0" smtClean="0"/>
              <a:t> </a:t>
            </a:r>
            <a:r>
              <a:rPr lang="lv-LV" sz="2800" b="1" dirty="0" smtClean="0"/>
              <a:t>ar Dievu bērni</a:t>
            </a:r>
            <a:r>
              <a:rPr lang="lv-LV" sz="2800" dirty="0" smtClean="0"/>
              <a:t> var </a:t>
            </a:r>
            <a:r>
              <a:rPr lang="lv-LV" sz="2800" b="1" dirty="0" smtClean="0"/>
              <a:t>izaugt patiesi laimīgi</a:t>
            </a:r>
            <a:r>
              <a:rPr lang="lv-LV" sz="2800" dirty="0" smtClean="0"/>
              <a:t>!</a:t>
            </a:r>
            <a:r>
              <a:rPr lang="lv-LV" sz="2800" dirty="0" smtClean="0"/>
              <a:t> </a:t>
            </a:r>
            <a:r>
              <a:rPr lang="lv-LV" sz="28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dirty="0" smtClean="0"/>
          </a:p>
        </p:txBody>
      </p:sp>
      <p:pic>
        <p:nvPicPr>
          <p:cNvPr id="5" name="Picture 2" descr="http://stonybrookfellowship.com/wordpress/wp-content/uploads/2012/05/Family-Worship-Background1-1024x768.jpg"/>
          <p:cNvPicPr>
            <a:picLocks noChangeAspect="1" noChangeArrowheads="1"/>
          </p:cNvPicPr>
          <p:nvPr/>
        </p:nvPicPr>
        <p:blipFill>
          <a:blip r:embed="rId2"/>
          <a:srcRect l="27349" r="24263"/>
          <a:stretch>
            <a:fillRect/>
          </a:stretch>
        </p:blipFill>
        <p:spPr bwMode="auto">
          <a:xfrm>
            <a:off x="5857884" y="855184"/>
            <a:ext cx="3286116" cy="57170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 calcmode="lin" valueType="num">
                                      <p:cBhvr additive="base">
                                        <p:cTn id="1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 calcmode="lin" valueType="num">
                                      <p:cBhvr additive="base">
                                        <p:cTn id="1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 calcmode="lin" valueType="num">
                                      <p:cBhvr additive="base">
                                        <p:cTn id="3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857249"/>
          </a:xfrm>
        </p:spPr>
        <p:txBody>
          <a:bodyPr/>
          <a:lstStyle/>
          <a:p>
            <a:pPr eaLnBrk="1" hangingPunct="1"/>
            <a:r>
              <a:rPr lang="lv-LV" sz="3600" b="1" dirty="0" smtClean="0"/>
              <a:t>Ef.5:22-31, Ef.6:1-4 </a:t>
            </a:r>
            <a:r>
              <a:rPr lang="lv-LV" sz="3600" b="1" dirty="0" smtClean="0"/>
              <a:t>Ģimenes diena</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85696" y="-2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785794"/>
            <a:ext cx="9144000" cy="5509200"/>
          </a:xfrm>
          <a:prstGeom prst="rect">
            <a:avLst/>
          </a:prstGeom>
          <a:noFill/>
          <a:ln w="9525">
            <a:noFill/>
            <a:miter lim="800000"/>
            <a:headEnd/>
            <a:tailEnd/>
          </a:ln>
        </p:spPr>
        <p:txBody>
          <a:bodyPr>
            <a:spAutoFit/>
          </a:bodyPr>
          <a:lstStyle/>
          <a:p>
            <a:pPr algn="just"/>
            <a:r>
              <a:rPr lang="lv-LV" sz="2200" dirty="0" smtClean="0"/>
              <a:t>22 jūs, </a:t>
            </a:r>
            <a:r>
              <a:rPr lang="lv-LV" sz="2200" dirty="0" smtClean="0"/>
              <a:t>sievas pakļaujieties saviem </a:t>
            </a:r>
            <a:r>
              <a:rPr lang="lv-LV" sz="2200" dirty="0" smtClean="0"/>
              <a:t>vīriem kā Kungam, </a:t>
            </a:r>
            <a:r>
              <a:rPr lang="lv-LV" sz="2200" dirty="0" smtClean="0"/>
              <a:t>23 jo </a:t>
            </a:r>
            <a:r>
              <a:rPr lang="lv-LV" sz="2200" dirty="0" smtClean="0"/>
              <a:t>vīrs ir sievas galva, tāpat kā Kristus ir draudzes galva, pats būdams savas miesas Pestītājs; </a:t>
            </a:r>
            <a:r>
              <a:rPr lang="lv-LV" sz="2200" dirty="0" smtClean="0"/>
              <a:t>24 kā </a:t>
            </a:r>
            <a:r>
              <a:rPr lang="lv-LV" sz="2200" dirty="0" smtClean="0"/>
              <a:t>draudze visās lietās pakļaujas Kristum, tāpat arī sievas vīriem. 25 </a:t>
            </a:r>
            <a:r>
              <a:rPr lang="lv-LV" sz="2200" dirty="0" smtClean="0"/>
              <a:t>Jūs</a:t>
            </a:r>
            <a:r>
              <a:rPr lang="lv-LV" sz="2200" dirty="0" smtClean="0"/>
              <a:t>, vīri, mīliet savas sievas, tāpat kā Kristus ir mīlējis savu draudzi un pats sevi tās labā ir ziedojis, </a:t>
            </a:r>
            <a:r>
              <a:rPr lang="lv-LV" sz="2200" dirty="0" smtClean="0"/>
              <a:t>26 lai </a:t>
            </a:r>
            <a:r>
              <a:rPr lang="lv-LV" sz="2200" dirty="0" smtClean="0"/>
              <a:t>to darītu svētu, šķīstot mazgāšanā ar ūdeni caur vārdu, </a:t>
            </a:r>
            <a:r>
              <a:rPr lang="lv-LV" sz="2200" dirty="0" smtClean="0"/>
              <a:t>27 lai </a:t>
            </a:r>
            <a:r>
              <a:rPr lang="lv-LV" sz="2200" dirty="0" smtClean="0"/>
              <a:t>draudzi varētu stādīt sev līdzās godības pilnu, bez traipiem, negludumiem un kā tamlīdzīga – svētu un nevainojamu. </a:t>
            </a:r>
            <a:r>
              <a:rPr lang="lv-LV" sz="2200" dirty="0" smtClean="0"/>
              <a:t>28 Tāpat </a:t>
            </a:r>
            <a:r>
              <a:rPr lang="lv-LV" sz="2200" dirty="0" smtClean="0"/>
              <a:t>arī vīriem pienākas mīlēt savas sievas kā savu miesu – tas, kas mīl savu sievu, mīl sevi pašu, </a:t>
            </a:r>
            <a:r>
              <a:rPr lang="lv-LV" sz="2200" dirty="0" smtClean="0"/>
              <a:t>29 jo </a:t>
            </a:r>
            <a:r>
              <a:rPr lang="lv-LV" sz="2200" dirty="0" smtClean="0"/>
              <a:t>neviens jau nenīst savu paša miesu, bet gan to baro un lolo tāpat kā Kristus savu draudzi – </a:t>
            </a:r>
            <a:r>
              <a:rPr lang="lv-LV" sz="2200" dirty="0" smtClean="0"/>
              <a:t>30 mūs</a:t>
            </a:r>
            <a:r>
              <a:rPr lang="lv-LV" sz="2200" dirty="0" smtClean="0"/>
              <a:t>, kas esam viņa miesas locekļi. </a:t>
            </a:r>
            <a:r>
              <a:rPr lang="lv-LV" sz="2200" dirty="0" smtClean="0"/>
              <a:t>31 Tādēļ </a:t>
            </a:r>
            <a:r>
              <a:rPr lang="lv-LV" sz="2200" dirty="0" smtClean="0"/>
              <a:t>cilvēks atstās savu tēvu un savu māti un pieķersies savai sievai, un tie divi būs viena miesa. </a:t>
            </a:r>
            <a:r>
              <a:rPr lang="lv-LV" sz="2200" dirty="0" smtClean="0"/>
              <a:t>1 </a:t>
            </a:r>
            <a:r>
              <a:rPr lang="lv-LV" sz="2200" dirty="0" smtClean="0"/>
              <a:t>Bērni, esiet paklausīgi saviem vecākiem Kungā, jo tas ir taisni.  </a:t>
            </a:r>
            <a:r>
              <a:rPr lang="lv-LV" sz="2200" dirty="0" smtClean="0"/>
              <a:t>2 Godā </a:t>
            </a:r>
            <a:r>
              <a:rPr lang="lv-LV" sz="2200" dirty="0" smtClean="0"/>
              <a:t>savu tēvu un māti, šis ir pirmais bauslis ar apsolījumu: </a:t>
            </a:r>
            <a:r>
              <a:rPr lang="lv-LV" sz="2200" dirty="0" smtClean="0"/>
              <a:t>3 lai </a:t>
            </a:r>
            <a:r>
              <a:rPr lang="lv-LV" sz="2200" dirty="0" smtClean="0"/>
              <a:t>tev labi klātos un tu ilgi dzīvotu virs zemes. </a:t>
            </a:r>
            <a:r>
              <a:rPr lang="lv-LV" sz="2200" dirty="0" smtClean="0"/>
              <a:t>4 Jūs</a:t>
            </a:r>
            <a:r>
              <a:rPr lang="lv-LV" sz="2200" dirty="0" smtClean="0"/>
              <a:t>, tēvi, netramdiet savus bērnus, bet audziniet viņus ar Kunga doto audzināšanu un pamācību.</a:t>
            </a:r>
            <a:endParaRPr lang="lv-LV" sz="2200" dirty="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13</a:t>
            </a:r>
            <a:r>
              <a:rPr lang="lv-LV" sz="2000" dirty="0" smtClean="0"/>
              <a:t>.mai.2018</a:t>
            </a:r>
            <a:r>
              <a:rPr lang="lv-LV" sz="2000" dirty="0" smtClean="0"/>
              <a:t>.</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smtClean="0">
                <a:solidFill>
                  <a:schemeClr val="tx1"/>
                </a:solidFill>
              </a:rPr>
              <a:t>Ģimenes diena</a:t>
            </a:r>
          </a:p>
        </p:txBody>
      </p:sp>
      <p:sp>
        <p:nvSpPr>
          <p:cNvPr id="7" name="Rectangle 6"/>
          <p:cNvSpPr>
            <a:spLocks noChangeArrowheads="1"/>
          </p:cNvSpPr>
          <p:nvPr/>
        </p:nvSpPr>
        <p:spPr bwMode="auto">
          <a:xfrm>
            <a:off x="0" y="642938"/>
            <a:ext cx="5715008" cy="6124754"/>
          </a:xfrm>
          <a:prstGeom prst="rect">
            <a:avLst/>
          </a:prstGeom>
          <a:noFill/>
          <a:ln w="9525">
            <a:noFill/>
            <a:miter lim="800000"/>
            <a:headEnd/>
            <a:tailEnd/>
          </a:ln>
        </p:spPr>
        <p:txBody>
          <a:bodyPr wrap="square">
            <a:spAutoFit/>
          </a:bodyPr>
          <a:lstStyle/>
          <a:p>
            <a:pPr>
              <a:buFontTx/>
              <a:buChar char="•"/>
            </a:pPr>
            <a:r>
              <a:rPr lang="lv-LV" sz="2800" dirty="0"/>
              <a:t>1. Latvijas neatkarības laikā visi svinēja </a:t>
            </a:r>
            <a:r>
              <a:rPr lang="lv-LV" sz="2800" b="1" dirty="0"/>
              <a:t>ģimenes </a:t>
            </a:r>
            <a:r>
              <a:rPr lang="lv-LV" sz="2800" b="1" dirty="0" smtClean="0"/>
              <a:t>dienu.</a:t>
            </a:r>
          </a:p>
          <a:p>
            <a:pPr>
              <a:buFontTx/>
              <a:buChar char="•"/>
            </a:pPr>
            <a:r>
              <a:rPr lang="lv-LV" sz="2800" b="1" dirty="0" smtClean="0"/>
              <a:t>Ģimene ir sabiedrības šūpulis!</a:t>
            </a:r>
            <a:endParaRPr lang="lv-LV" sz="2800" dirty="0"/>
          </a:p>
          <a:p>
            <a:pPr>
              <a:buFontTx/>
              <a:buChar char="•"/>
            </a:pPr>
            <a:r>
              <a:rPr lang="lv-LV" sz="2800" dirty="0"/>
              <a:t>Tad pienāca </a:t>
            </a:r>
            <a:r>
              <a:rPr lang="lv-LV" sz="2800" b="1" dirty="0"/>
              <a:t>2.PK</a:t>
            </a:r>
            <a:r>
              <a:rPr lang="lv-LV" sz="2800" dirty="0"/>
              <a:t> un </a:t>
            </a:r>
            <a:r>
              <a:rPr lang="lv-LV" sz="2800" b="1" dirty="0"/>
              <a:t>padomju laiki</a:t>
            </a:r>
            <a:r>
              <a:rPr lang="lv-LV" sz="2800" dirty="0"/>
              <a:t>, kad daudzi </a:t>
            </a:r>
            <a:r>
              <a:rPr lang="lv-LV" sz="2800" b="1" dirty="0"/>
              <a:t>vīri</a:t>
            </a:r>
            <a:r>
              <a:rPr lang="lv-LV" sz="2800" dirty="0"/>
              <a:t> un </a:t>
            </a:r>
            <a:r>
              <a:rPr lang="lv-LV" sz="2800" b="1" dirty="0"/>
              <a:t>tēvi</a:t>
            </a:r>
            <a:r>
              <a:rPr lang="lv-LV" sz="2800" dirty="0"/>
              <a:t> tika </a:t>
            </a:r>
            <a:r>
              <a:rPr lang="lv-LV" sz="2800" b="1" dirty="0"/>
              <a:t>paņemti</a:t>
            </a:r>
            <a:r>
              <a:rPr lang="lv-LV" sz="2800" dirty="0"/>
              <a:t> </a:t>
            </a:r>
            <a:r>
              <a:rPr lang="lv-LV" sz="2800" b="1" dirty="0"/>
              <a:t>armijā</a:t>
            </a:r>
            <a:r>
              <a:rPr lang="lv-LV" sz="2800" dirty="0"/>
              <a:t> vai </a:t>
            </a:r>
            <a:r>
              <a:rPr lang="lv-LV" sz="2800" b="1" dirty="0"/>
              <a:t>izsūtīti</a:t>
            </a:r>
            <a:r>
              <a:rPr lang="lv-LV" sz="2800" dirty="0"/>
              <a:t> un </a:t>
            </a:r>
            <a:r>
              <a:rPr lang="lv-LV" sz="2800" b="1" dirty="0"/>
              <a:t>mātēm nācās </a:t>
            </a:r>
            <a:r>
              <a:rPr lang="lv-LV" sz="2800" dirty="0"/>
              <a:t>uzņemties </a:t>
            </a:r>
            <a:r>
              <a:rPr lang="lv-LV" sz="2800" b="1" dirty="0"/>
              <a:t>galveno </a:t>
            </a:r>
            <a:r>
              <a:rPr lang="lv-LV" sz="2800" dirty="0"/>
              <a:t>ģimenes</a:t>
            </a:r>
            <a:r>
              <a:rPr lang="lv-LV" sz="2800" b="1" dirty="0"/>
              <a:t> audzinātājas</a:t>
            </a:r>
            <a:r>
              <a:rPr lang="lv-LV" sz="2800" dirty="0"/>
              <a:t> </a:t>
            </a:r>
            <a:r>
              <a:rPr lang="lv-LV" sz="2800" b="1" dirty="0"/>
              <a:t>lomu</a:t>
            </a:r>
            <a:r>
              <a:rPr lang="lv-LV" sz="2800" dirty="0"/>
              <a:t>.</a:t>
            </a:r>
          </a:p>
          <a:p>
            <a:pPr>
              <a:buFontTx/>
              <a:buChar char="•"/>
            </a:pPr>
            <a:r>
              <a:rPr lang="lv-LV" sz="2800" dirty="0"/>
              <a:t>Un </a:t>
            </a:r>
            <a:r>
              <a:rPr lang="lv-LV" sz="2800" b="1" dirty="0"/>
              <a:t>daudzi</a:t>
            </a:r>
            <a:r>
              <a:rPr lang="lv-LV" sz="2800" dirty="0"/>
              <a:t> tāpēc </a:t>
            </a:r>
            <a:r>
              <a:rPr lang="lv-LV" sz="2800" b="1" dirty="0"/>
              <a:t>vēl joprojām </a:t>
            </a:r>
            <a:r>
              <a:rPr lang="lv-LV" sz="2800" dirty="0"/>
              <a:t>ir ļoti </a:t>
            </a:r>
            <a:r>
              <a:rPr lang="lv-LV" sz="2800" b="1" dirty="0"/>
              <a:t>pateicīgi</a:t>
            </a:r>
            <a:r>
              <a:rPr lang="lv-LV" sz="2800" dirty="0"/>
              <a:t> tām </a:t>
            </a:r>
            <a:r>
              <a:rPr lang="lv-LV" sz="2800" b="1" dirty="0"/>
              <a:t>mātēm</a:t>
            </a:r>
            <a:r>
              <a:rPr lang="lv-LV" sz="2800" dirty="0"/>
              <a:t>, kas </a:t>
            </a:r>
            <a:r>
              <a:rPr lang="lv-LV" sz="2800" b="1" dirty="0"/>
              <a:t>pašaizliedzīgi</a:t>
            </a:r>
            <a:r>
              <a:rPr lang="lv-LV" sz="2800" dirty="0"/>
              <a:t> viņus </a:t>
            </a:r>
            <a:r>
              <a:rPr lang="lv-LV" sz="2800" b="1" dirty="0"/>
              <a:t>audzinājuši</a:t>
            </a:r>
            <a:r>
              <a:rPr lang="lv-LV" sz="2800" dirty="0"/>
              <a:t>.</a:t>
            </a:r>
          </a:p>
          <a:p>
            <a:pPr>
              <a:buFontTx/>
              <a:buChar char="•"/>
            </a:pPr>
            <a:r>
              <a:rPr lang="lv-LV" sz="2800" dirty="0"/>
              <a:t>Bet </a:t>
            </a:r>
            <a:r>
              <a:rPr lang="lv-LV" sz="2800" b="1" dirty="0"/>
              <a:t>tagad</a:t>
            </a:r>
            <a:r>
              <a:rPr lang="lv-LV" sz="2800" dirty="0"/>
              <a:t>, kad </a:t>
            </a:r>
            <a:r>
              <a:rPr lang="lv-LV" sz="2800" b="1" dirty="0"/>
              <a:t>nav</a:t>
            </a:r>
            <a:r>
              <a:rPr lang="lv-LV" sz="2800" dirty="0"/>
              <a:t> </a:t>
            </a:r>
            <a:r>
              <a:rPr lang="lv-LV" sz="2800" b="1" dirty="0"/>
              <a:t>vairs</a:t>
            </a:r>
            <a:r>
              <a:rPr lang="lv-LV" sz="2800" dirty="0"/>
              <a:t> ne </a:t>
            </a:r>
            <a:r>
              <a:rPr lang="lv-LV" sz="2800" b="1" dirty="0"/>
              <a:t>karš</a:t>
            </a:r>
            <a:r>
              <a:rPr lang="lv-LV" sz="2800" dirty="0"/>
              <a:t>, ne </a:t>
            </a:r>
            <a:r>
              <a:rPr lang="lv-LV" sz="2800" b="1" dirty="0"/>
              <a:t>padomju laiki</a:t>
            </a:r>
            <a:r>
              <a:rPr lang="lv-LV" sz="2800" dirty="0"/>
              <a:t>, </a:t>
            </a:r>
            <a:r>
              <a:rPr lang="lv-LV" sz="2800" b="1" dirty="0"/>
              <a:t>mātēm nevajag vienām cīnīties</a:t>
            </a:r>
            <a:r>
              <a:rPr lang="lv-LV" sz="2800" dirty="0"/>
              <a:t>!</a:t>
            </a:r>
          </a:p>
        </p:txBody>
      </p:sp>
      <p:sp>
        <p:nvSpPr>
          <p:cNvPr id="5125" name="Slide Number Placeholder 3"/>
          <p:cNvSpPr>
            <a:spLocks noGrp="1"/>
          </p:cNvSpPr>
          <p:nvPr>
            <p:ph type="sldNum" sz="quarter" idx="12"/>
          </p:nvPr>
        </p:nvSpPr>
        <p:spPr>
          <a:noFill/>
        </p:spPr>
        <p:txBody>
          <a:bodyPr/>
          <a:lstStyle/>
          <a:p>
            <a:fld id="{097D9B05-300F-4965-99FC-633C0825B156}" type="slidenum">
              <a:rPr lang="lv-LV" smtClean="0"/>
              <a:pPr/>
              <a:t>3</a:t>
            </a:fld>
            <a:endParaRPr lang="lv-LV" smtClean="0"/>
          </a:p>
        </p:txBody>
      </p:sp>
      <p:pic>
        <p:nvPicPr>
          <p:cNvPr id="8" name="Picture 2" descr="http://stonybrookfellowship.com/wordpress/wp-content/uploads/2012/05/Family-Worship-Background1-1024x768.jpg"/>
          <p:cNvPicPr>
            <a:picLocks noChangeAspect="1" noChangeArrowheads="1"/>
          </p:cNvPicPr>
          <p:nvPr/>
        </p:nvPicPr>
        <p:blipFill>
          <a:blip r:embed="rId2"/>
          <a:srcRect l="27349" r="24263"/>
          <a:stretch>
            <a:fillRect/>
          </a:stretch>
        </p:blipFill>
        <p:spPr bwMode="auto">
          <a:xfrm>
            <a:off x="5633532" y="855184"/>
            <a:ext cx="3510468" cy="57170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9542"/>
            <a:ext cx="9144000" cy="1081088"/>
          </a:xfrm>
        </p:spPr>
        <p:txBody>
          <a:bodyPr/>
          <a:lstStyle/>
          <a:p>
            <a:pPr marL="0" indent="0" algn="just">
              <a:lnSpc>
                <a:spcPct val="80000"/>
              </a:lnSpc>
              <a:buFontTx/>
              <a:buNone/>
            </a:pPr>
            <a:r>
              <a:rPr lang="lv-LV" sz="2700" i="1" dirty="0" smtClean="0"/>
              <a:t>22 </a:t>
            </a:r>
            <a:r>
              <a:rPr lang="lv-LV" sz="2700" i="1" dirty="0" smtClean="0"/>
              <a:t>Jūs</a:t>
            </a:r>
            <a:r>
              <a:rPr lang="lv-LV" sz="2700" i="1" dirty="0" smtClean="0"/>
              <a:t>, sievas </a:t>
            </a:r>
            <a:r>
              <a:rPr lang="lv-LV" sz="2700" i="1" dirty="0" smtClean="0"/>
              <a:t>pakļaujieties saviem </a:t>
            </a:r>
            <a:r>
              <a:rPr lang="lv-LV" sz="2700" i="1" dirty="0" smtClean="0"/>
              <a:t>vīriem kā Kungam, 23 jo vīrs ir sievas galva, tāpat kā Kristus ir draudzes galva, pats būdams savas miesas Pestītājs; 24 kā draudze visās lietās pakļaujas Kristum, tāpat arī sievas vīriem.</a:t>
            </a:r>
            <a:endParaRPr lang="lv-LV" sz="2700" i="1" dirty="0" smtClean="0"/>
          </a:p>
        </p:txBody>
      </p:sp>
      <p:sp>
        <p:nvSpPr>
          <p:cNvPr id="7" name="Rectangle 6"/>
          <p:cNvSpPr>
            <a:spLocks noChangeArrowheads="1"/>
          </p:cNvSpPr>
          <p:nvPr/>
        </p:nvSpPr>
        <p:spPr bwMode="auto">
          <a:xfrm>
            <a:off x="0" y="1357298"/>
            <a:ext cx="6643702" cy="5693866"/>
          </a:xfrm>
          <a:prstGeom prst="rect">
            <a:avLst/>
          </a:prstGeom>
          <a:noFill/>
          <a:ln w="9525">
            <a:noFill/>
            <a:miter lim="800000"/>
            <a:headEnd/>
            <a:tailEnd/>
          </a:ln>
        </p:spPr>
        <p:txBody>
          <a:bodyPr wrap="square">
            <a:spAutoFit/>
          </a:bodyPr>
          <a:lstStyle/>
          <a:p>
            <a:pPr>
              <a:buFontTx/>
              <a:buChar char="•"/>
            </a:pPr>
            <a:r>
              <a:rPr lang="lv-LV" sz="2700" dirty="0" smtClean="0"/>
              <a:t>Tagad </a:t>
            </a:r>
            <a:r>
              <a:rPr lang="lv-LV" sz="2700" b="1" dirty="0" smtClean="0"/>
              <a:t>vīri neklausās</a:t>
            </a:r>
            <a:r>
              <a:rPr lang="lv-LV" sz="2700" dirty="0" smtClean="0"/>
              <a:t>! </a:t>
            </a:r>
            <a:r>
              <a:rPr lang="lv-LV" sz="2700" b="1" dirty="0" smtClean="0"/>
              <a:t>Sievas klausās!</a:t>
            </a:r>
            <a:endParaRPr lang="lv-LV" sz="2700" b="1" dirty="0"/>
          </a:p>
          <a:p>
            <a:pPr>
              <a:buFontTx/>
              <a:buChar char="•"/>
            </a:pPr>
            <a:r>
              <a:rPr lang="lv-LV" sz="2700" b="1" dirty="0" smtClean="0"/>
              <a:t>Pāvils</a:t>
            </a:r>
            <a:r>
              <a:rPr lang="lv-LV" sz="2700" dirty="0" smtClean="0"/>
              <a:t> runā par to, kas </a:t>
            </a:r>
            <a:r>
              <a:rPr lang="lv-LV" sz="2700" b="1" dirty="0" smtClean="0"/>
              <a:t>sievām </a:t>
            </a:r>
            <a:r>
              <a:rPr lang="lv-LV" sz="2700" dirty="0" smtClean="0"/>
              <a:t>ir </a:t>
            </a:r>
            <a:r>
              <a:rPr lang="lv-LV" sz="2700" b="1" dirty="0" smtClean="0"/>
              <a:t>problēma</a:t>
            </a:r>
            <a:r>
              <a:rPr lang="lv-LV" sz="2700" dirty="0" smtClean="0"/>
              <a:t> jau </a:t>
            </a:r>
            <a:r>
              <a:rPr lang="lv-LV" sz="2700" b="1" dirty="0" smtClean="0"/>
              <a:t>kopš </a:t>
            </a:r>
            <a:r>
              <a:rPr lang="lv-LV" sz="2700" b="1" dirty="0" smtClean="0"/>
              <a:t>grēkā krišanas</a:t>
            </a:r>
            <a:r>
              <a:rPr lang="lv-LV" sz="2700" dirty="0" smtClean="0"/>
              <a:t>: “</a:t>
            </a:r>
            <a:r>
              <a:rPr lang="lv-LV" sz="2700" i="1" dirty="0" smtClean="0"/>
              <a:t>tev būs kārot pēc sava </a:t>
            </a:r>
            <a:r>
              <a:rPr lang="lv-LV" sz="2700" i="1" dirty="0" smtClean="0"/>
              <a:t>vīra [amata], </a:t>
            </a:r>
            <a:r>
              <a:rPr lang="lv-LV" sz="2700" i="1" dirty="0" smtClean="0"/>
              <a:t>un viņam būs valdīt pār tevi</a:t>
            </a:r>
            <a:r>
              <a:rPr lang="lv-LV" sz="2700" dirty="0" smtClean="0"/>
              <a:t>.” (1.Moz.3:16)</a:t>
            </a:r>
          </a:p>
          <a:p>
            <a:pPr>
              <a:buFontTx/>
              <a:buChar char="•"/>
            </a:pPr>
            <a:r>
              <a:rPr lang="lv-LV" sz="2700" b="1" dirty="0" smtClean="0"/>
              <a:t>Sievietes</a:t>
            </a:r>
            <a:r>
              <a:rPr lang="lv-LV" sz="2700" dirty="0" smtClean="0"/>
              <a:t> </a:t>
            </a:r>
            <a:r>
              <a:rPr lang="lv-LV" sz="2700" b="1" dirty="0" smtClean="0"/>
              <a:t>jūtas laimīgi</a:t>
            </a:r>
            <a:r>
              <a:rPr lang="lv-LV" sz="2700" dirty="0" smtClean="0"/>
              <a:t>, ja var atrast </a:t>
            </a:r>
            <a:r>
              <a:rPr lang="lv-LV" sz="2700" b="1" dirty="0" smtClean="0"/>
              <a:t>vīru</a:t>
            </a:r>
            <a:r>
              <a:rPr lang="lv-LV" sz="2700" dirty="0" smtClean="0"/>
              <a:t>, kura </a:t>
            </a:r>
            <a:r>
              <a:rPr lang="lv-LV" sz="2700" b="1" dirty="0" smtClean="0"/>
              <a:t>vadībai var pakļauties</a:t>
            </a:r>
            <a:r>
              <a:rPr lang="lv-LV" sz="2700" dirty="0" smtClean="0"/>
              <a:t>!</a:t>
            </a:r>
          </a:p>
          <a:p>
            <a:pPr>
              <a:buFontTx/>
              <a:buChar char="•"/>
            </a:pPr>
            <a:r>
              <a:rPr lang="lv-LV" sz="2700" b="1" dirty="0" smtClean="0"/>
              <a:t>Vīri</a:t>
            </a:r>
            <a:r>
              <a:rPr lang="lv-LV" sz="2700" dirty="0" smtClean="0"/>
              <a:t> patiešām pēc tā </a:t>
            </a:r>
            <a:r>
              <a:rPr lang="lv-LV" sz="2700" b="1" dirty="0" smtClean="0"/>
              <a:t>ilgojās</a:t>
            </a:r>
            <a:r>
              <a:rPr lang="lv-LV" sz="2700" dirty="0" smtClean="0"/>
              <a:t>, ka viņi tiek </a:t>
            </a:r>
            <a:r>
              <a:rPr lang="lv-LV" sz="2700" b="1" dirty="0" smtClean="0"/>
              <a:t>atzīti</a:t>
            </a:r>
            <a:r>
              <a:rPr lang="lv-LV" sz="2700" dirty="0" smtClean="0"/>
              <a:t> un </a:t>
            </a:r>
            <a:r>
              <a:rPr lang="lv-LV" sz="2700" b="1" dirty="0" smtClean="0"/>
              <a:t>novērtēti</a:t>
            </a:r>
            <a:r>
              <a:rPr lang="lv-LV" sz="2700" dirty="0" smtClean="0"/>
              <a:t> kā </a:t>
            </a:r>
            <a:r>
              <a:rPr lang="lv-LV" sz="2700" b="1" dirty="0" smtClean="0"/>
              <a:t>ģimenes galvas</a:t>
            </a:r>
            <a:r>
              <a:rPr lang="lv-LV" sz="2700" dirty="0" smtClean="0"/>
              <a:t>, ka </a:t>
            </a:r>
            <a:r>
              <a:rPr lang="lv-LV" sz="2700" b="1" dirty="0" smtClean="0"/>
              <a:t>sievas</a:t>
            </a:r>
            <a:r>
              <a:rPr lang="lv-LV" sz="2700" dirty="0" smtClean="0"/>
              <a:t> </a:t>
            </a:r>
            <a:r>
              <a:rPr lang="lv-LV" sz="2700" b="1" dirty="0" smtClean="0"/>
              <a:t>labprāt</a:t>
            </a:r>
            <a:r>
              <a:rPr lang="lv-LV" sz="2700" dirty="0" smtClean="0"/>
              <a:t> vīriem </a:t>
            </a:r>
            <a:r>
              <a:rPr lang="lv-LV" sz="2700" b="1" dirty="0" smtClean="0"/>
              <a:t>paklausītu</a:t>
            </a:r>
            <a:r>
              <a:rPr lang="lv-LV" sz="2700" dirty="0" smtClean="0"/>
              <a:t>, kad </a:t>
            </a:r>
            <a:r>
              <a:rPr lang="lv-LV" sz="2700" b="1" dirty="0" smtClean="0"/>
              <a:t>vīri</a:t>
            </a:r>
            <a:r>
              <a:rPr lang="lv-LV" sz="2700" dirty="0" smtClean="0"/>
              <a:t> to </a:t>
            </a:r>
            <a:r>
              <a:rPr lang="lv-LV" sz="2700" b="1" dirty="0" smtClean="0"/>
              <a:t>lūdz ģimenes labā!</a:t>
            </a:r>
          </a:p>
          <a:p>
            <a:pPr>
              <a:buFontTx/>
              <a:buChar char="•"/>
            </a:pPr>
            <a:r>
              <a:rPr lang="lv-LV" sz="2700" b="1" dirty="0" smtClean="0"/>
              <a:t>Vīram</a:t>
            </a:r>
            <a:r>
              <a:rPr lang="lv-LV" sz="2700" dirty="0" smtClean="0"/>
              <a:t> </a:t>
            </a:r>
            <a:r>
              <a:rPr lang="lv-LV" sz="2700" b="1" dirty="0" smtClean="0"/>
              <a:t>var neklausīt</a:t>
            </a:r>
            <a:r>
              <a:rPr lang="lv-LV" sz="2700" dirty="0" smtClean="0"/>
              <a:t>, </a:t>
            </a:r>
            <a:r>
              <a:rPr lang="lv-LV" sz="2700" b="1" dirty="0" smtClean="0"/>
              <a:t>ja liek grēkot</a:t>
            </a:r>
            <a:r>
              <a:rPr lang="lv-LV" sz="2700" dirty="0" smtClean="0"/>
              <a:t>, jo </a:t>
            </a:r>
            <a:r>
              <a:rPr lang="lv-LV" sz="2700" b="1" dirty="0" smtClean="0"/>
              <a:t>Dievam vairāk jāklausa kā cilvēkiem</a:t>
            </a:r>
            <a:r>
              <a:rPr lang="lv-LV" sz="2700" dirty="0" smtClean="0"/>
              <a:t>!</a:t>
            </a:r>
            <a:endParaRPr lang="lv-LV" sz="27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pic>
        <p:nvPicPr>
          <p:cNvPr id="9218" name="Picture 2" descr="Attēlu rezultāti vaicājumam “wife obeying husband”"/>
          <p:cNvPicPr>
            <a:picLocks noChangeAspect="1" noChangeArrowheads="1"/>
          </p:cNvPicPr>
          <p:nvPr/>
        </p:nvPicPr>
        <p:blipFill>
          <a:blip r:embed="rId2"/>
          <a:srcRect l="47619" r="14740"/>
          <a:stretch>
            <a:fillRect/>
          </a:stretch>
        </p:blipFill>
        <p:spPr bwMode="auto">
          <a:xfrm>
            <a:off x="6459721" y="1500174"/>
            <a:ext cx="2684279" cy="5357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25 Jūs, vīri, mīliet savas sievas, tāpat kā Kristus ir mīlējis savu draudzi un pats sevi tās labā ir ziedojis, 26 lai to darītu svētu, šķīstot mazgāšanā ar ūdeni caur vārdu, 27 lai draudzi varētu stādīt sev līdzās godības pilnu, bez traipiem, negludumiem un kā tamlīdzīga – svētu un nevainojamu.</a:t>
            </a:r>
            <a:endParaRPr lang="lv-LV" sz="2800" i="1" dirty="0" smtClean="0"/>
          </a:p>
        </p:txBody>
      </p:sp>
      <p:sp>
        <p:nvSpPr>
          <p:cNvPr id="7" name="Rectangle 6"/>
          <p:cNvSpPr>
            <a:spLocks noChangeArrowheads="1"/>
          </p:cNvSpPr>
          <p:nvPr/>
        </p:nvSpPr>
        <p:spPr bwMode="auto">
          <a:xfrm>
            <a:off x="0" y="2071678"/>
            <a:ext cx="5000628" cy="4832092"/>
          </a:xfrm>
          <a:prstGeom prst="rect">
            <a:avLst/>
          </a:prstGeom>
          <a:noFill/>
          <a:ln w="9525">
            <a:noFill/>
            <a:miter lim="800000"/>
            <a:headEnd/>
            <a:tailEnd/>
          </a:ln>
        </p:spPr>
        <p:txBody>
          <a:bodyPr wrap="square">
            <a:spAutoFit/>
          </a:bodyPr>
          <a:lstStyle/>
          <a:p>
            <a:pPr>
              <a:buFontTx/>
              <a:buChar char="•"/>
            </a:pPr>
            <a:r>
              <a:rPr lang="lv-LV" sz="2800" dirty="0" smtClean="0"/>
              <a:t>Tagad </a:t>
            </a:r>
            <a:r>
              <a:rPr lang="lv-LV" sz="2800" b="1" dirty="0" smtClean="0"/>
              <a:t>sievas neklausās!</a:t>
            </a:r>
          </a:p>
          <a:p>
            <a:pPr>
              <a:buFontTx/>
              <a:buChar char="•"/>
            </a:pPr>
            <a:r>
              <a:rPr lang="lv-LV" sz="2800" b="1" dirty="0" smtClean="0"/>
              <a:t>Vīriem</a:t>
            </a:r>
            <a:r>
              <a:rPr lang="lv-LV" sz="2800" dirty="0" smtClean="0"/>
              <a:t> ir vēl </a:t>
            </a:r>
            <a:r>
              <a:rPr lang="lv-LV" sz="2800" b="1" dirty="0" smtClean="0"/>
              <a:t>grūtāks </a:t>
            </a:r>
            <a:r>
              <a:rPr lang="lv-LV" sz="2800" b="1" dirty="0" err="1" smtClean="0"/>
              <a:t>uzd</a:t>
            </a:r>
            <a:r>
              <a:rPr lang="lv-LV" sz="2800" dirty="0" smtClean="0"/>
              <a:t>. kā sievām! </a:t>
            </a:r>
            <a:r>
              <a:rPr lang="lv-LV" sz="2800" b="1" dirty="0" smtClean="0"/>
              <a:t>Mīlēt</a:t>
            </a:r>
            <a:r>
              <a:rPr lang="lv-LV" sz="2800" dirty="0" smtClean="0"/>
              <a:t> [</a:t>
            </a:r>
            <a:r>
              <a:rPr lang="lv-LV" sz="2800" i="1" dirty="0" err="1" smtClean="0"/>
              <a:t>agapē</a:t>
            </a:r>
            <a:r>
              <a:rPr lang="lv-LV" sz="2800" dirty="0" smtClean="0"/>
              <a:t>] ar </a:t>
            </a:r>
            <a:r>
              <a:rPr lang="lv-LV" sz="2800" b="1" dirty="0" smtClean="0"/>
              <a:t>pašaizliedzīgu Dieva mīlestību</a:t>
            </a:r>
            <a:r>
              <a:rPr lang="lv-LV" sz="2800" dirty="0" smtClean="0"/>
              <a:t>, kā </a:t>
            </a:r>
            <a:r>
              <a:rPr lang="lv-LV" sz="2800" b="1" dirty="0" smtClean="0"/>
              <a:t>Kristus</a:t>
            </a:r>
            <a:r>
              <a:rPr lang="lv-LV" sz="2800" dirty="0" smtClean="0"/>
              <a:t> mūs </a:t>
            </a:r>
            <a:r>
              <a:rPr lang="lv-LV" sz="2800" b="1" dirty="0" smtClean="0"/>
              <a:t>mīlēja</a:t>
            </a:r>
            <a:r>
              <a:rPr lang="lv-LV" sz="2800" dirty="0" smtClean="0"/>
              <a:t> savu </a:t>
            </a:r>
            <a:r>
              <a:rPr lang="lv-LV" sz="2800" b="1" dirty="0" smtClean="0"/>
              <a:t>dzīvību</a:t>
            </a:r>
            <a:r>
              <a:rPr lang="lv-LV" sz="2800" dirty="0" smtClean="0"/>
              <a:t> par mums </a:t>
            </a:r>
            <a:r>
              <a:rPr lang="lv-LV" sz="2800" b="1" dirty="0" smtClean="0"/>
              <a:t>atdodams</a:t>
            </a:r>
            <a:r>
              <a:rPr lang="lv-LV" sz="2800" dirty="0" smtClean="0"/>
              <a:t>!  </a:t>
            </a:r>
            <a:endParaRPr lang="lv-LV" sz="2800" b="1" dirty="0"/>
          </a:p>
          <a:p>
            <a:pPr>
              <a:buFontTx/>
              <a:buChar char="•"/>
            </a:pPr>
            <a:r>
              <a:rPr lang="lv-LV" sz="2800" b="1" dirty="0" smtClean="0"/>
              <a:t>Sievām</a:t>
            </a:r>
            <a:r>
              <a:rPr lang="lv-LV" sz="2800" dirty="0" smtClean="0"/>
              <a:t> ir viegli </a:t>
            </a:r>
            <a:r>
              <a:rPr lang="lv-LV" sz="2800" b="1" dirty="0" smtClean="0"/>
              <a:t>paklausīt</a:t>
            </a:r>
            <a:r>
              <a:rPr lang="lv-LV" sz="2800" dirty="0" smtClean="0"/>
              <a:t>, ja viņas </a:t>
            </a:r>
            <a:r>
              <a:rPr lang="lv-LV" sz="2800" b="1" dirty="0" smtClean="0"/>
              <a:t>patiesi mīl </a:t>
            </a:r>
            <a:r>
              <a:rPr lang="lv-LV" sz="2800" dirty="0" smtClean="0"/>
              <a:t>un par viņām </a:t>
            </a:r>
            <a:r>
              <a:rPr lang="lv-LV" sz="2800" b="1" dirty="0" smtClean="0"/>
              <a:t>rūpējas</a:t>
            </a:r>
            <a:r>
              <a:rPr lang="lv-LV" sz="2800" dirty="0" smtClean="0"/>
              <a:t>, nevis viņas </a:t>
            </a:r>
            <a:r>
              <a:rPr lang="lv-LV" sz="2800" b="1" dirty="0" smtClean="0"/>
              <a:t>izmanto</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pic>
        <p:nvPicPr>
          <p:cNvPr id="8200" name="Picture 8" descr="Attēlu rezultāti vaicājumam “jesus at cross”"/>
          <p:cNvPicPr>
            <a:picLocks noChangeAspect="1" noChangeArrowheads="1"/>
          </p:cNvPicPr>
          <p:nvPr/>
        </p:nvPicPr>
        <p:blipFill>
          <a:blip r:embed="rId2"/>
          <a:srcRect/>
          <a:stretch>
            <a:fillRect/>
          </a:stretch>
        </p:blipFill>
        <p:spPr bwMode="auto">
          <a:xfrm>
            <a:off x="4833617" y="4286256"/>
            <a:ext cx="4310383" cy="2571744"/>
          </a:xfrm>
          <a:prstGeom prst="rect">
            <a:avLst/>
          </a:prstGeom>
          <a:ln>
            <a:noFill/>
          </a:ln>
          <a:effectLst>
            <a:softEdge rad="112500"/>
          </a:effectLst>
        </p:spPr>
      </p:pic>
      <p:pic>
        <p:nvPicPr>
          <p:cNvPr id="8202" name="Picture 10" descr="Attēlu rezultāti vaicājumam “husband saving wife's life”"/>
          <p:cNvPicPr>
            <a:picLocks noChangeAspect="1" noChangeArrowheads="1"/>
          </p:cNvPicPr>
          <p:nvPr/>
        </p:nvPicPr>
        <p:blipFill>
          <a:blip r:embed="rId3"/>
          <a:srcRect/>
          <a:stretch>
            <a:fillRect/>
          </a:stretch>
        </p:blipFill>
        <p:spPr bwMode="auto">
          <a:xfrm>
            <a:off x="4929190" y="1857363"/>
            <a:ext cx="4214810" cy="237501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202"/>
                                        </p:tgtEl>
                                        <p:attrNameLst>
                                          <p:attrName>style.visibility</p:attrName>
                                        </p:attrNameLst>
                                      </p:cBhvr>
                                      <p:to>
                                        <p:strVal val="visible"/>
                                      </p:to>
                                    </p:set>
                                    <p:animEffect transition="in" filter="fade">
                                      <p:cBhvr>
                                        <p:cTn id="11" dur="2000"/>
                                        <p:tgtEl>
                                          <p:spTgt spid="82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8200"/>
                                        </p:tgtEl>
                                        <p:attrNameLst>
                                          <p:attrName>style.visibility</p:attrName>
                                        </p:attrNameLst>
                                      </p:cBhvr>
                                      <p:to>
                                        <p:strVal val="visible"/>
                                      </p:to>
                                    </p:set>
                                    <p:animEffect transition="in" filter="fade">
                                      <p:cBhvr>
                                        <p:cTn id="24" dur="2000"/>
                                        <p:tgtEl>
                                          <p:spTgt spid="8200"/>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28 Tāpat arī vīriem pienākas mīlēt savas sievas kā savu miesu – tas, kas mīl savu sievu, mīl sevi pašu, 29 jo neviens jau nenīst savu paša miesu, bet gan to baro un lolo tāpat kā Kristus savu draudzi – 30 mūs, kas esam viņa miesas locekļi.</a:t>
            </a:r>
            <a:endParaRPr lang="lv-LV" sz="2800" i="1" dirty="0" smtClean="0"/>
          </a:p>
        </p:txBody>
      </p:sp>
      <p:sp>
        <p:nvSpPr>
          <p:cNvPr id="7" name="Rectangle 6"/>
          <p:cNvSpPr>
            <a:spLocks noChangeArrowheads="1"/>
          </p:cNvSpPr>
          <p:nvPr/>
        </p:nvSpPr>
        <p:spPr bwMode="auto">
          <a:xfrm>
            <a:off x="0" y="1714488"/>
            <a:ext cx="5643570" cy="5262979"/>
          </a:xfrm>
          <a:prstGeom prst="rect">
            <a:avLst/>
          </a:prstGeom>
          <a:noFill/>
          <a:ln w="9525">
            <a:noFill/>
            <a:miter lim="800000"/>
            <a:headEnd/>
            <a:tailEnd/>
          </a:ln>
        </p:spPr>
        <p:txBody>
          <a:bodyPr wrap="square">
            <a:spAutoFit/>
          </a:bodyPr>
          <a:lstStyle/>
          <a:p>
            <a:pPr>
              <a:buFontTx/>
              <a:buChar char="•"/>
            </a:pPr>
            <a:r>
              <a:rPr lang="lv-LV" sz="2800" b="1" dirty="0" smtClean="0"/>
              <a:t>Laulātais draugs </a:t>
            </a:r>
            <a:r>
              <a:rPr lang="lv-LV" sz="2800" dirty="0" smtClean="0"/>
              <a:t>nav </a:t>
            </a:r>
            <a:r>
              <a:rPr lang="lv-LV" sz="2800" b="1" dirty="0" smtClean="0"/>
              <a:t>persona</a:t>
            </a:r>
            <a:r>
              <a:rPr lang="lv-LV" sz="2800" dirty="0" smtClean="0"/>
              <a:t>, ko var </a:t>
            </a:r>
            <a:r>
              <a:rPr lang="lv-LV" sz="2800" b="1" dirty="0" smtClean="0"/>
              <a:t>izmantot</a:t>
            </a:r>
            <a:r>
              <a:rPr lang="lv-LV" sz="2800" dirty="0" smtClean="0"/>
              <a:t>, bet gan </a:t>
            </a:r>
            <a:r>
              <a:rPr lang="lv-LV" sz="2800" b="1" dirty="0" smtClean="0"/>
              <a:t>cilvēks</a:t>
            </a:r>
            <a:r>
              <a:rPr lang="lv-LV" sz="2800" dirty="0" smtClean="0"/>
              <a:t>, ko </a:t>
            </a:r>
            <a:r>
              <a:rPr lang="lv-LV" sz="2800" b="1" dirty="0" smtClean="0"/>
              <a:t>pašaizliedzīgi</a:t>
            </a:r>
            <a:r>
              <a:rPr lang="lv-LV" sz="2800" dirty="0" smtClean="0"/>
              <a:t> </a:t>
            </a:r>
            <a:r>
              <a:rPr lang="lv-LV" sz="2800" b="1" dirty="0" smtClean="0"/>
              <a:t>mīlēt</a:t>
            </a:r>
            <a:r>
              <a:rPr lang="lv-LV" sz="2800" dirty="0" smtClean="0"/>
              <a:t>!</a:t>
            </a:r>
            <a:endParaRPr lang="lv-LV" sz="2800" dirty="0"/>
          </a:p>
          <a:p>
            <a:pPr>
              <a:buFontTx/>
              <a:buChar char="•"/>
            </a:pPr>
            <a:r>
              <a:rPr lang="lv-LV" sz="2800" dirty="0" smtClean="0"/>
              <a:t>Šodien bieži mēs </a:t>
            </a:r>
            <a:r>
              <a:rPr lang="lv-LV" sz="2800" b="1" dirty="0" smtClean="0"/>
              <a:t>lietas mīlam </a:t>
            </a:r>
            <a:r>
              <a:rPr lang="lv-LV" sz="2800" dirty="0" smtClean="0"/>
              <a:t>un </a:t>
            </a:r>
            <a:r>
              <a:rPr lang="lv-LV" sz="2800" b="1" dirty="0" smtClean="0"/>
              <a:t>cilvēkus izmantojam</a:t>
            </a:r>
            <a:r>
              <a:rPr lang="lv-LV" sz="2800" dirty="0" smtClean="0"/>
              <a:t>, bet </a:t>
            </a:r>
            <a:r>
              <a:rPr lang="lv-LV" sz="2800" b="1" dirty="0" smtClean="0"/>
              <a:t>Dievs ir gribējis otrādāk</a:t>
            </a:r>
            <a:r>
              <a:rPr lang="lv-LV" sz="2800" dirty="0" smtClean="0"/>
              <a:t>!</a:t>
            </a:r>
          </a:p>
          <a:p>
            <a:pPr>
              <a:buFontTx/>
              <a:buChar char="•"/>
            </a:pPr>
            <a:r>
              <a:rPr lang="lv-LV" sz="2800" b="1" dirty="0" smtClean="0"/>
              <a:t>Laulības stiprums </a:t>
            </a:r>
            <a:r>
              <a:rPr lang="lv-LV" sz="2800" dirty="0" smtClean="0"/>
              <a:t>un </a:t>
            </a:r>
            <a:r>
              <a:rPr lang="lv-LV" sz="2800" b="1" dirty="0" smtClean="0"/>
              <a:t>ilgums</a:t>
            </a:r>
            <a:r>
              <a:rPr lang="lv-LV" sz="2800" dirty="0" smtClean="0"/>
              <a:t> bieži vien ir </a:t>
            </a:r>
            <a:r>
              <a:rPr lang="lv-LV" sz="2800" b="1" dirty="0" smtClean="0"/>
              <a:t>atkarīgs tieši </a:t>
            </a:r>
            <a:r>
              <a:rPr lang="lv-LV" sz="2800" dirty="0" smtClean="0"/>
              <a:t>no </a:t>
            </a:r>
            <a:r>
              <a:rPr lang="lv-LV" sz="2800" b="1" dirty="0" smtClean="0"/>
              <a:t>vīra mīlestības</a:t>
            </a:r>
            <a:r>
              <a:rPr lang="lv-LV" sz="2800" dirty="0" smtClean="0"/>
              <a:t>! Ja </a:t>
            </a:r>
            <a:r>
              <a:rPr lang="lv-LV" sz="2800" b="1" dirty="0" smtClean="0"/>
              <a:t>vīrs</a:t>
            </a:r>
            <a:r>
              <a:rPr lang="lv-LV" sz="2800" dirty="0" smtClean="0"/>
              <a:t> pašaizliedzīgi </a:t>
            </a:r>
            <a:r>
              <a:rPr lang="lv-LV" sz="2800" b="1" dirty="0" smtClean="0"/>
              <a:t>mīlēs sievu </a:t>
            </a:r>
            <a:r>
              <a:rPr lang="lv-LV" sz="2800" dirty="0" smtClean="0"/>
              <a:t>un </a:t>
            </a:r>
            <a:r>
              <a:rPr lang="lv-LV" sz="2800" b="1" dirty="0" smtClean="0"/>
              <a:t>ne tikai sevi</a:t>
            </a:r>
            <a:r>
              <a:rPr lang="lv-LV" sz="2800" dirty="0" smtClean="0"/>
              <a:t>, tad </a:t>
            </a:r>
            <a:r>
              <a:rPr lang="lv-LV" sz="2800" b="1" dirty="0" smtClean="0"/>
              <a:t>sieva pakļausies </a:t>
            </a:r>
            <a:r>
              <a:rPr lang="lv-LV" sz="2800" dirty="0" smtClean="0"/>
              <a:t>un </a:t>
            </a:r>
            <a:r>
              <a:rPr lang="lv-LV" sz="2800" b="1" dirty="0" smtClean="0"/>
              <a:t>ies līdzi</a:t>
            </a:r>
            <a:r>
              <a:rPr lang="lv-LV" sz="2800" dirty="0" smtClean="0"/>
              <a:t>, lai kur </a:t>
            </a:r>
            <a:r>
              <a:rPr lang="lv-LV" sz="2800" b="1" dirty="0" smtClean="0"/>
              <a:t>vīrs</a:t>
            </a:r>
            <a:r>
              <a:rPr lang="lv-LV" sz="2800" dirty="0" smtClean="0"/>
              <a:t> arī </a:t>
            </a:r>
            <a:r>
              <a:rPr lang="lv-LV" sz="2800" b="1" dirty="0" smtClean="0"/>
              <a:t>dotos</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pic>
        <p:nvPicPr>
          <p:cNvPr id="5" name="Picture 2" descr="Attēlu rezultāti vaicājumam “husband and wifes”"/>
          <p:cNvPicPr>
            <a:picLocks noChangeAspect="1" noChangeArrowheads="1"/>
          </p:cNvPicPr>
          <p:nvPr/>
        </p:nvPicPr>
        <p:blipFill>
          <a:blip r:embed="rId2"/>
          <a:srcRect/>
          <a:stretch>
            <a:fillRect/>
          </a:stretch>
        </p:blipFill>
        <p:spPr bwMode="auto">
          <a:xfrm>
            <a:off x="5543550" y="1571612"/>
            <a:ext cx="3600450" cy="2286016"/>
          </a:xfrm>
          <a:prstGeom prst="rect">
            <a:avLst/>
          </a:prstGeom>
          <a:ln>
            <a:noFill/>
          </a:ln>
          <a:effectLst>
            <a:softEdge rad="112500"/>
          </a:effectLst>
        </p:spPr>
      </p:pic>
      <p:pic>
        <p:nvPicPr>
          <p:cNvPr id="6" name="Picture 4" descr="Attēlu rezultāti vaicājumam “husband saving wife's life”"/>
          <p:cNvPicPr>
            <a:picLocks noChangeAspect="1" noChangeArrowheads="1"/>
          </p:cNvPicPr>
          <p:nvPr/>
        </p:nvPicPr>
        <p:blipFill>
          <a:blip r:embed="rId3"/>
          <a:srcRect/>
          <a:stretch>
            <a:fillRect/>
          </a:stretch>
        </p:blipFill>
        <p:spPr bwMode="auto">
          <a:xfrm>
            <a:off x="5543550" y="4143380"/>
            <a:ext cx="3600450" cy="27146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31 Tādēļ cilvēks atstās savu tēvu un savu māti un pieķersies savai sievai, un tie divi būs viena miesa.</a:t>
            </a:r>
            <a:endParaRPr lang="lv-LV" sz="2800" i="1" dirty="0" smtClean="0"/>
          </a:p>
        </p:txBody>
      </p:sp>
      <p:sp>
        <p:nvSpPr>
          <p:cNvPr id="7" name="Rectangle 6"/>
          <p:cNvSpPr>
            <a:spLocks noChangeArrowheads="1"/>
          </p:cNvSpPr>
          <p:nvPr/>
        </p:nvSpPr>
        <p:spPr bwMode="auto">
          <a:xfrm>
            <a:off x="0" y="857232"/>
            <a:ext cx="6072198" cy="5262979"/>
          </a:xfrm>
          <a:prstGeom prst="rect">
            <a:avLst/>
          </a:prstGeom>
          <a:noFill/>
          <a:ln w="9525">
            <a:noFill/>
            <a:miter lim="800000"/>
            <a:headEnd/>
            <a:tailEnd/>
          </a:ln>
        </p:spPr>
        <p:txBody>
          <a:bodyPr wrap="square">
            <a:spAutoFit/>
          </a:bodyPr>
          <a:lstStyle/>
          <a:p>
            <a:pPr>
              <a:buFont typeface="Arial" pitchFamily="34" charset="0"/>
              <a:buChar char="•"/>
            </a:pPr>
            <a:r>
              <a:rPr lang="lv-LV" sz="2700" b="1" dirty="0" smtClean="0"/>
              <a:t>Dievs</a:t>
            </a:r>
            <a:r>
              <a:rPr lang="lv-LV" sz="2700" dirty="0" smtClean="0"/>
              <a:t> ir </a:t>
            </a:r>
            <a:r>
              <a:rPr lang="lv-LV" sz="2700" b="1" dirty="0" smtClean="0"/>
              <a:t>seksa autors!</a:t>
            </a:r>
            <a:r>
              <a:rPr lang="lv-LV" sz="2700" dirty="0" smtClean="0"/>
              <a:t> </a:t>
            </a:r>
            <a:r>
              <a:rPr lang="lv-LV" sz="2800" dirty="0" smtClean="0"/>
              <a:t>Dievs radīja cilvēkus kā seksuālas būtnes, ko īstenot laulībā.</a:t>
            </a:r>
            <a:r>
              <a:rPr lang="lv-LV" sz="2700" dirty="0" smtClean="0"/>
              <a:t> </a:t>
            </a:r>
          </a:p>
          <a:p>
            <a:pPr>
              <a:buFont typeface="Arial" pitchFamily="34" charset="0"/>
              <a:buChar char="•"/>
            </a:pPr>
            <a:r>
              <a:rPr lang="lv-LV" sz="2800" b="1" dirty="0" smtClean="0"/>
              <a:t>Bet velns kārdina </a:t>
            </a:r>
            <a:r>
              <a:rPr lang="lv-LV" sz="2800" dirty="0" smtClean="0"/>
              <a:t>izmantot </a:t>
            </a:r>
            <a:r>
              <a:rPr lang="lv-LV" sz="2800" b="1" dirty="0" smtClean="0"/>
              <a:t>seksu</a:t>
            </a:r>
            <a:r>
              <a:rPr lang="lv-LV" sz="2800" dirty="0" smtClean="0"/>
              <a:t> </a:t>
            </a:r>
            <a:r>
              <a:rPr lang="lv-LV" sz="2800" b="1" dirty="0" smtClean="0"/>
              <a:t>nepareizā veidā</a:t>
            </a:r>
            <a:r>
              <a:rPr lang="lv-LV" sz="2800" dirty="0" smtClean="0"/>
              <a:t>.</a:t>
            </a:r>
          </a:p>
          <a:p>
            <a:pPr>
              <a:buFont typeface="Arial" pitchFamily="34" charset="0"/>
              <a:buChar char="•"/>
            </a:pPr>
            <a:r>
              <a:rPr lang="lv-LV" sz="2800" b="1" dirty="0" smtClean="0"/>
              <a:t>Šodien</a:t>
            </a:r>
            <a:r>
              <a:rPr lang="lv-LV" sz="2800" dirty="0" smtClean="0"/>
              <a:t> mēs redzam diemžēl </a:t>
            </a:r>
            <a:r>
              <a:rPr lang="lv-LV" sz="2800" b="1" dirty="0" smtClean="0"/>
              <a:t>cilvēki</a:t>
            </a:r>
            <a:r>
              <a:rPr lang="lv-LV" sz="2800" dirty="0" smtClean="0"/>
              <a:t> ir </a:t>
            </a:r>
            <a:r>
              <a:rPr lang="lv-LV" sz="2800" b="1" dirty="0" smtClean="0"/>
              <a:t>nošķīruši</a:t>
            </a:r>
            <a:r>
              <a:rPr lang="lv-LV" sz="2800" dirty="0" smtClean="0"/>
              <a:t> </a:t>
            </a:r>
            <a:r>
              <a:rPr lang="lv-LV" sz="2800" b="1" dirty="0" smtClean="0"/>
              <a:t>seksu</a:t>
            </a:r>
            <a:r>
              <a:rPr lang="lv-LV" sz="2800" dirty="0" smtClean="0"/>
              <a:t> no </a:t>
            </a:r>
            <a:r>
              <a:rPr lang="lv-LV" sz="2800" b="1" dirty="0" smtClean="0"/>
              <a:t>mīlestības</a:t>
            </a:r>
            <a:r>
              <a:rPr lang="lv-LV" sz="2800" dirty="0" smtClean="0"/>
              <a:t> un </a:t>
            </a:r>
            <a:r>
              <a:rPr lang="lv-LV" sz="2800" b="1" dirty="0" smtClean="0"/>
              <a:t>laulības</a:t>
            </a:r>
            <a:r>
              <a:rPr lang="lv-LV" sz="2800" dirty="0" smtClean="0"/>
              <a:t>. </a:t>
            </a:r>
          </a:p>
          <a:p>
            <a:pPr>
              <a:buFontTx/>
              <a:buChar char="•"/>
            </a:pPr>
            <a:r>
              <a:rPr lang="lv-LV" sz="2800" b="1" dirty="0" smtClean="0"/>
              <a:t>Svētīga laulība </a:t>
            </a:r>
            <a:r>
              <a:rPr lang="lv-LV" sz="2800" dirty="0" smtClean="0"/>
              <a:t>ir pamats </a:t>
            </a:r>
            <a:r>
              <a:rPr lang="lv-LV" sz="2800" b="1" dirty="0" smtClean="0"/>
              <a:t>ģimenes svētībai</a:t>
            </a:r>
            <a:r>
              <a:rPr lang="lv-LV" sz="2800" dirty="0" smtClean="0"/>
              <a:t>. Laulībā </a:t>
            </a:r>
            <a:r>
              <a:rPr lang="lv-LV" sz="2800" b="1" dirty="0" smtClean="0"/>
              <a:t>bērniņi lielākoties ir gaidīti</a:t>
            </a:r>
            <a:r>
              <a:rPr lang="lv-LV" sz="2800" dirty="0" smtClean="0"/>
              <a:t> ģimenē un tas ir liels </a:t>
            </a:r>
            <a:r>
              <a:rPr lang="lv-LV" sz="2800" b="1" dirty="0" smtClean="0"/>
              <a:t>pāra mīlestības atspoguļojums</a:t>
            </a:r>
            <a:r>
              <a:rPr lang="lv-LV" sz="2800" b="1" dirty="0" smtClean="0"/>
              <a:t>.</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7</a:t>
            </a:fld>
            <a:endParaRPr lang="lv-LV" smtClean="0"/>
          </a:p>
        </p:txBody>
      </p:sp>
      <p:pic>
        <p:nvPicPr>
          <p:cNvPr id="5" name="Picture 8" descr="http://fotoblog.andreart.lv/foto/870.jpg"/>
          <p:cNvPicPr>
            <a:picLocks noChangeAspect="1" noChangeArrowheads="1"/>
          </p:cNvPicPr>
          <p:nvPr/>
        </p:nvPicPr>
        <p:blipFill>
          <a:blip r:embed="rId2"/>
          <a:srcRect l="16830" r="20056"/>
          <a:stretch>
            <a:fillRect/>
          </a:stretch>
        </p:blipFill>
        <p:spPr bwMode="auto">
          <a:xfrm>
            <a:off x="6000760" y="1142984"/>
            <a:ext cx="3143240" cy="4572007"/>
          </a:xfrm>
          <a:prstGeom prst="rect">
            <a:avLst/>
          </a:prstGeom>
          <a:ln>
            <a:noFill/>
          </a:ln>
          <a:effectLst>
            <a:softEdge rad="112500"/>
          </a:effectLst>
        </p:spPr>
      </p:pic>
      <p:sp>
        <p:nvSpPr>
          <p:cNvPr id="6" name="Rectangle 5"/>
          <p:cNvSpPr/>
          <p:nvPr/>
        </p:nvSpPr>
        <p:spPr>
          <a:xfrm>
            <a:off x="0" y="6000768"/>
            <a:ext cx="8358214" cy="954107"/>
          </a:xfrm>
          <a:prstGeom prst="rect">
            <a:avLst/>
          </a:prstGeom>
        </p:spPr>
        <p:txBody>
          <a:bodyPr wrap="square">
            <a:spAutoFit/>
          </a:bodyPr>
          <a:lstStyle/>
          <a:p>
            <a:pPr>
              <a:buFontTx/>
              <a:buChar char="•"/>
            </a:pPr>
            <a:r>
              <a:rPr lang="lv-LV" sz="2800" dirty="0" smtClean="0"/>
              <a:t>“</a:t>
            </a:r>
            <a:r>
              <a:rPr lang="lv-LV" sz="2800" i="1" dirty="0" smtClean="0"/>
              <a:t>Lūk, bērni ir Tā Kunga dāvana, un bērnu svētība mums ir Viņa atlīdzība</a:t>
            </a:r>
            <a:r>
              <a:rPr lang="lv-LV" sz="2800" dirty="0" smtClean="0"/>
              <a:t>.” (Ps.127:3)</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1 Bērni, esiet paklausīgi saviem vecākiem Kungā, jo tas ir taisni. </a:t>
            </a:r>
            <a:r>
              <a:rPr lang="lv-LV" sz="2800" i="1" dirty="0" smtClean="0"/>
              <a:t>2 </a:t>
            </a:r>
            <a:r>
              <a:rPr lang="lv-LV" sz="2800" i="1" dirty="0" smtClean="0"/>
              <a:t>Godā savu tēvu un māti, šis ir pirmais bauslis ar apsolījumu: 3 lai tev labi klātos un tu ilgi dzīvotu virs zemes.</a:t>
            </a:r>
            <a:endParaRPr lang="lv-LV" sz="2800" i="1" dirty="0" smtClean="0"/>
          </a:p>
        </p:txBody>
      </p:sp>
      <p:sp>
        <p:nvSpPr>
          <p:cNvPr id="7" name="Rectangle 6"/>
          <p:cNvSpPr>
            <a:spLocks noChangeArrowheads="1"/>
          </p:cNvSpPr>
          <p:nvPr/>
        </p:nvSpPr>
        <p:spPr bwMode="auto">
          <a:xfrm>
            <a:off x="0" y="1714488"/>
            <a:ext cx="5786446" cy="4573560"/>
          </a:xfrm>
          <a:prstGeom prst="rect">
            <a:avLst/>
          </a:prstGeom>
          <a:noFill/>
          <a:ln w="9525">
            <a:noFill/>
            <a:miter lim="800000"/>
            <a:headEnd/>
            <a:tailEnd/>
          </a:ln>
        </p:spPr>
        <p:txBody>
          <a:bodyPr wrap="square">
            <a:spAutoFit/>
          </a:bodyPr>
          <a:lstStyle/>
          <a:p>
            <a:pPr marL="0" indent="0" eaLnBrk="1" hangingPunct="1">
              <a:lnSpc>
                <a:spcPct val="80000"/>
              </a:lnSpc>
              <a:buFont typeface="Arial" pitchFamily="34" charset="0"/>
              <a:buChar char="•"/>
              <a:defRPr/>
            </a:pPr>
            <a:r>
              <a:rPr lang="lv-LV" sz="2800" b="1" dirty="0" smtClean="0"/>
              <a:t>Ģimene</a:t>
            </a:r>
            <a:r>
              <a:rPr lang="lv-LV" sz="2800" dirty="0" smtClean="0"/>
              <a:t> </a:t>
            </a:r>
            <a:r>
              <a:rPr lang="lv-LV" sz="2800" dirty="0" smtClean="0"/>
              <a:t>ir </a:t>
            </a:r>
            <a:r>
              <a:rPr lang="lv-LV" sz="2800" b="1" dirty="0" smtClean="0"/>
              <a:t>Dieva</a:t>
            </a:r>
            <a:r>
              <a:rPr lang="lv-LV" sz="2800" dirty="0" smtClean="0"/>
              <a:t> ieliktais </a:t>
            </a:r>
            <a:r>
              <a:rPr lang="lv-LV" sz="2800" b="1" dirty="0" smtClean="0"/>
              <a:t>sabiedrības </a:t>
            </a:r>
            <a:r>
              <a:rPr lang="lv-LV" sz="2800" b="1" dirty="0" smtClean="0"/>
              <a:t>pamatakmens!</a:t>
            </a:r>
            <a:r>
              <a:rPr lang="lv-LV" sz="2800" dirty="0" smtClean="0"/>
              <a:t> </a:t>
            </a:r>
            <a:r>
              <a:rPr lang="lv-LV" sz="2800" dirty="0" smtClean="0"/>
              <a:t>Ja </a:t>
            </a:r>
            <a:r>
              <a:rPr lang="lv-LV" sz="2800" b="1" dirty="0" smtClean="0"/>
              <a:t>mājās dzīve nerit sekmīgi</a:t>
            </a:r>
            <a:r>
              <a:rPr lang="lv-LV" sz="2800" dirty="0" smtClean="0"/>
              <a:t>, tad </a:t>
            </a:r>
            <a:r>
              <a:rPr lang="lv-LV" sz="2800" b="1" dirty="0" smtClean="0"/>
              <a:t>sabiedrība </a:t>
            </a:r>
            <a:r>
              <a:rPr lang="lv-LV" sz="2800" b="1" dirty="0" smtClean="0"/>
              <a:t>paliek vājāka</a:t>
            </a:r>
            <a:r>
              <a:rPr lang="lv-LV" sz="2800" dirty="0" smtClean="0"/>
              <a:t>.</a:t>
            </a:r>
            <a:endParaRPr lang="lv-LV" sz="2800" dirty="0" smtClean="0"/>
          </a:p>
          <a:p>
            <a:pPr marL="0" indent="0" eaLnBrk="1" hangingPunct="1">
              <a:lnSpc>
                <a:spcPct val="80000"/>
              </a:lnSpc>
              <a:buFont typeface="Arial" pitchFamily="34" charset="0"/>
              <a:buChar char="•"/>
              <a:defRPr/>
            </a:pPr>
            <a:r>
              <a:rPr lang="lv-LV" sz="2800" dirty="0" smtClean="0"/>
              <a:t>No </a:t>
            </a:r>
            <a:r>
              <a:rPr lang="lv-LV" sz="2800" b="1" dirty="0" smtClean="0"/>
              <a:t>bērnu paklausības vecākiem</a:t>
            </a:r>
            <a:r>
              <a:rPr lang="lv-LV" sz="2800" dirty="0" smtClean="0"/>
              <a:t> ir </a:t>
            </a:r>
            <a:r>
              <a:rPr lang="lv-LV" sz="2800" b="1" dirty="0" smtClean="0"/>
              <a:t>atkarīga</a:t>
            </a:r>
            <a:r>
              <a:rPr lang="lv-LV" sz="2800" dirty="0" smtClean="0"/>
              <a:t> visa </a:t>
            </a:r>
            <a:r>
              <a:rPr lang="lv-LV" sz="2800" b="1" dirty="0" smtClean="0"/>
              <a:t>tālākā</a:t>
            </a:r>
            <a:r>
              <a:rPr lang="lv-LV" sz="2800" dirty="0" smtClean="0"/>
              <a:t> viņu </a:t>
            </a:r>
            <a:r>
              <a:rPr lang="lv-LV" sz="2800" b="1" dirty="0" smtClean="0"/>
              <a:t>dzīve</a:t>
            </a:r>
            <a:endParaRPr lang="lv-LV" sz="2800" b="1" dirty="0" smtClean="0"/>
          </a:p>
          <a:p>
            <a:pPr marL="0" indent="0" eaLnBrk="1" hangingPunct="1">
              <a:lnSpc>
                <a:spcPct val="80000"/>
              </a:lnSpc>
              <a:buFont typeface="Arial" pitchFamily="34" charset="0"/>
              <a:buChar char="•"/>
              <a:defRPr/>
            </a:pPr>
            <a:endParaRPr lang="lv-LV" sz="2800" dirty="0" smtClean="0"/>
          </a:p>
          <a:p>
            <a:pPr marL="0" indent="0" eaLnBrk="1" hangingPunct="1">
              <a:lnSpc>
                <a:spcPct val="80000"/>
              </a:lnSpc>
              <a:buFont typeface="Arial" pitchFamily="34" charset="0"/>
              <a:buChar char="•"/>
              <a:defRPr/>
            </a:pPr>
            <a:r>
              <a:rPr lang="lv-LV" sz="2800" dirty="0" smtClean="0"/>
              <a:t>Dieva </a:t>
            </a:r>
            <a:r>
              <a:rPr lang="lv-LV" sz="2800" dirty="0" smtClean="0"/>
              <a:t>kārtība: </a:t>
            </a:r>
            <a:r>
              <a:rPr lang="lv-LV" sz="2800" dirty="0" smtClean="0"/>
              <a:t>			     	</a:t>
            </a:r>
            <a:r>
              <a:rPr lang="lv-LV" sz="2800" b="1" dirty="0" smtClean="0"/>
              <a:t>Dievs </a:t>
            </a:r>
            <a:r>
              <a:rPr lang="lv-LV" sz="2800" b="1" dirty="0" smtClean="0">
                <a:sym typeface="Wingdings"/>
              </a:rPr>
              <a:t> </a:t>
            </a:r>
            <a:r>
              <a:rPr lang="lv-LV" sz="2800" b="1" dirty="0" smtClean="0"/>
              <a:t>vecāki</a:t>
            </a:r>
            <a:r>
              <a:rPr lang="lv-LV" sz="2800" b="1" dirty="0" smtClean="0">
                <a:sym typeface="Wingdings"/>
              </a:rPr>
              <a:t></a:t>
            </a:r>
            <a:r>
              <a:rPr lang="lv-LV" sz="2800" b="1" dirty="0" smtClean="0"/>
              <a:t> mēs</a:t>
            </a:r>
          </a:p>
          <a:p>
            <a:pPr marL="0" indent="0" eaLnBrk="1" hangingPunct="1">
              <a:lnSpc>
                <a:spcPct val="80000"/>
              </a:lnSpc>
              <a:buFont typeface="Arial" pitchFamily="34" charset="0"/>
              <a:buChar char="•"/>
              <a:defRPr/>
            </a:pPr>
            <a:r>
              <a:rPr lang="lv-LV" sz="2800" dirty="0" smtClean="0"/>
              <a:t>Dievs caur vecākiem visvairāk </a:t>
            </a:r>
            <a:r>
              <a:rPr lang="lv-LV" sz="2800" dirty="0" smtClean="0"/>
              <a:t>iedevis: </a:t>
            </a:r>
            <a:r>
              <a:rPr lang="lv-LV" sz="2800" b="1" dirty="0" smtClean="0"/>
              <a:t>dzīvību</a:t>
            </a:r>
            <a:r>
              <a:rPr lang="lv-LV" sz="2800" b="1" dirty="0" smtClean="0"/>
              <a:t>, maizi, izglītību</a:t>
            </a:r>
            <a:r>
              <a:rPr lang="lv-LV" sz="2800" dirty="0" smtClean="0"/>
              <a:t> </a:t>
            </a:r>
          </a:p>
          <a:p>
            <a:pPr marL="0" indent="0" eaLnBrk="1" hangingPunct="1">
              <a:lnSpc>
                <a:spcPct val="80000"/>
              </a:lnSpc>
              <a:buFont typeface="Arial" pitchFamily="34" charset="0"/>
              <a:buChar char="•"/>
              <a:defRPr/>
            </a:pPr>
            <a:r>
              <a:rPr lang="lv-LV" sz="2800" dirty="0" smtClean="0"/>
              <a:t>Pret vecākiem: </a:t>
            </a:r>
            <a:r>
              <a:rPr lang="lv-LV" sz="2800" dirty="0" smtClean="0"/>
              <a:t>			 	</a:t>
            </a:r>
            <a:r>
              <a:rPr lang="lv-LV" sz="2800" b="1" dirty="0" smtClean="0"/>
              <a:t>bijība</a:t>
            </a:r>
            <a:r>
              <a:rPr lang="lv-LV" sz="2800" b="1" dirty="0" smtClean="0"/>
              <a:t>, cieņa </a:t>
            </a:r>
            <a:r>
              <a:rPr lang="lv-LV" sz="2800" dirty="0" smtClean="0"/>
              <a:t>un </a:t>
            </a:r>
            <a:r>
              <a:rPr lang="lv-LV" sz="2800" b="1" dirty="0" smtClean="0"/>
              <a:t>paklausība</a:t>
            </a:r>
            <a:endParaRPr lang="lv-LV" sz="2800" b="1" dirty="0" smtClean="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8</a:t>
            </a:fld>
            <a:endParaRPr lang="lv-LV" smtClean="0"/>
          </a:p>
        </p:txBody>
      </p:sp>
      <p:pic>
        <p:nvPicPr>
          <p:cNvPr id="5122" name="Picture 2" descr="Attēlu rezultāti vaicājumam “children obeying parents”"/>
          <p:cNvPicPr>
            <a:picLocks noChangeAspect="1" noChangeArrowheads="1"/>
          </p:cNvPicPr>
          <p:nvPr/>
        </p:nvPicPr>
        <p:blipFill>
          <a:blip r:embed="rId2"/>
          <a:srcRect/>
          <a:stretch>
            <a:fillRect/>
          </a:stretch>
        </p:blipFill>
        <p:spPr bwMode="auto">
          <a:xfrm>
            <a:off x="5543550" y="1285860"/>
            <a:ext cx="3600450" cy="2705100"/>
          </a:xfrm>
          <a:prstGeom prst="rect">
            <a:avLst/>
          </a:prstGeom>
          <a:ln>
            <a:noFill/>
          </a:ln>
          <a:effectLst>
            <a:softEdge rad="112500"/>
          </a:effectLst>
        </p:spPr>
      </p:pic>
      <p:pic>
        <p:nvPicPr>
          <p:cNvPr id="5124" name="Picture 4" descr="Attēlu rezultāti vaicājumam “children obeying parents”"/>
          <p:cNvPicPr>
            <a:picLocks noChangeAspect="1" noChangeArrowheads="1"/>
          </p:cNvPicPr>
          <p:nvPr/>
        </p:nvPicPr>
        <p:blipFill>
          <a:blip r:embed="rId3"/>
          <a:srcRect/>
          <a:stretch>
            <a:fillRect/>
          </a:stretch>
        </p:blipFill>
        <p:spPr bwMode="auto">
          <a:xfrm>
            <a:off x="5543550" y="4000504"/>
            <a:ext cx="3600450" cy="24003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5124"/>
                                        </p:tgtEl>
                                        <p:attrNameLst>
                                          <p:attrName>style.visibility</p:attrName>
                                        </p:attrNameLst>
                                      </p:cBhvr>
                                      <p:to>
                                        <p:strVal val="visible"/>
                                      </p:to>
                                    </p:set>
                                    <p:animEffect transition="in" filter="fade">
                                      <p:cBhvr>
                                        <p:cTn id="29" dur="2000"/>
                                        <p:tgtEl>
                                          <p:spTgt spid="5124"/>
                                        </p:tgtEl>
                                      </p:cBhvr>
                                    </p:animEffect>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anim calcmode="lin" valueType="num">
                                      <p:cBhvr additive="base">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5" end="5"/>
                                            </p:txEl>
                                          </p:spTgt>
                                        </p:tgtEl>
                                        <p:attrNameLst>
                                          <p:attrName>style.visibility</p:attrName>
                                        </p:attrNameLst>
                                      </p:cBhvr>
                                      <p:to>
                                        <p:strVal val="visible"/>
                                      </p:to>
                                    </p:set>
                                    <p:anim calcmode="lin" valueType="num">
                                      <p:cBhvr additive="base">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dirty="0" smtClean="0"/>
              <a:t>4 Jūs, tēvi, netramdiet savus bērnus, bet audziniet viņus ar Kunga doto audzināšanu un pamācību.</a:t>
            </a:r>
            <a:endParaRPr lang="lv-LV" sz="2800" i="1" dirty="0" smtClean="0"/>
          </a:p>
        </p:txBody>
      </p:sp>
      <p:sp>
        <p:nvSpPr>
          <p:cNvPr id="7" name="Rectangle 6"/>
          <p:cNvSpPr>
            <a:spLocks noChangeArrowheads="1"/>
          </p:cNvSpPr>
          <p:nvPr/>
        </p:nvSpPr>
        <p:spPr bwMode="auto">
          <a:xfrm>
            <a:off x="0" y="857232"/>
            <a:ext cx="5572132" cy="6124754"/>
          </a:xfrm>
          <a:prstGeom prst="rect">
            <a:avLst/>
          </a:prstGeom>
          <a:noFill/>
          <a:ln w="9525">
            <a:noFill/>
            <a:miter lim="800000"/>
            <a:headEnd/>
            <a:tailEnd/>
          </a:ln>
        </p:spPr>
        <p:txBody>
          <a:bodyPr wrap="square">
            <a:spAutoFit/>
          </a:bodyPr>
          <a:lstStyle/>
          <a:p>
            <a:pPr>
              <a:buFontTx/>
              <a:buChar char="•"/>
            </a:pPr>
            <a:r>
              <a:rPr lang="lv-LV" sz="2800" b="1" dirty="0" smtClean="0"/>
              <a:t>Bauslis</a:t>
            </a:r>
            <a:r>
              <a:rPr lang="lv-LV" sz="2800" dirty="0" smtClean="0"/>
              <a:t> runā kā uz </a:t>
            </a:r>
            <a:r>
              <a:rPr lang="lv-LV" sz="2800" b="1" dirty="0" smtClean="0"/>
              <a:t>bērniem</a:t>
            </a:r>
            <a:r>
              <a:rPr lang="lv-LV" sz="2800" dirty="0" smtClean="0"/>
              <a:t>, tā arī uz </a:t>
            </a:r>
            <a:r>
              <a:rPr lang="lv-LV" sz="2800" b="1" dirty="0" smtClean="0"/>
              <a:t>vecākiem</a:t>
            </a:r>
            <a:r>
              <a:rPr lang="lv-LV" sz="2800" dirty="0" smtClean="0"/>
              <a:t>!</a:t>
            </a:r>
            <a:endParaRPr lang="lv-LV" sz="2800" dirty="0"/>
          </a:p>
          <a:p>
            <a:pPr>
              <a:buFontTx/>
              <a:buChar char="•"/>
            </a:pPr>
            <a:r>
              <a:rPr lang="lv-LV" sz="2800" b="1" dirty="0" smtClean="0"/>
              <a:t>Vecāki</a:t>
            </a:r>
            <a:r>
              <a:rPr lang="lv-LV" sz="2800" dirty="0" smtClean="0"/>
              <a:t> nes </a:t>
            </a:r>
            <a:r>
              <a:rPr lang="lv-LV" sz="2800" b="1" dirty="0" smtClean="0"/>
              <a:t>lielu atbildību Dieva priekšā</a:t>
            </a:r>
            <a:r>
              <a:rPr lang="lv-LV" sz="2800" dirty="0" smtClean="0"/>
              <a:t> par saviem </a:t>
            </a:r>
            <a:r>
              <a:rPr lang="lv-LV" sz="2800" b="1" dirty="0" smtClean="0"/>
              <a:t>bērniem</a:t>
            </a:r>
            <a:r>
              <a:rPr lang="lv-LV" sz="2800" dirty="0" smtClean="0"/>
              <a:t>!</a:t>
            </a:r>
          </a:p>
          <a:p>
            <a:pPr>
              <a:buFontTx/>
              <a:buChar char="•"/>
            </a:pPr>
            <a:r>
              <a:rPr lang="lv-LV" sz="2800" dirty="0" smtClean="0"/>
              <a:t>Vai mēs kā vecāki </a:t>
            </a:r>
            <a:r>
              <a:rPr lang="lv-LV" sz="2800" b="1" dirty="0" smtClean="0"/>
              <a:t>netramdām</a:t>
            </a:r>
            <a:r>
              <a:rPr lang="lv-LV" sz="2800" dirty="0" smtClean="0"/>
              <a:t> </a:t>
            </a:r>
            <a:r>
              <a:rPr lang="lv-LV" sz="2800" b="1" dirty="0" smtClean="0"/>
              <a:t>bērnus</a:t>
            </a:r>
            <a:r>
              <a:rPr lang="lv-LV" sz="2800" dirty="0" smtClean="0"/>
              <a:t> </a:t>
            </a:r>
            <a:r>
              <a:rPr lang="lv-LV" sz="2800" b="1" dirty="0" smtClean="0"/>
              <a:t>savam labumam</a:t>
            </a:r>
            <a:r>
              <a:rPr lang="lv-LV" sz="2800" dirty="0" smtClean="0"/>
              <a:t>? </a:t>
            </a:r>
          </a:p>
          <a:p>
            <a:pPr>
              <a:buFontTx/>
              <a:buChar char="•"/>
            </a:pPr>
            <a:r>
              <a:rPr lang="lv-LV" sz="2800" dirty="0" smtClean="0"/>
              <a:t>Vai vienmēr </a:t>
            </a:r>
            <a:r>
              <a:rPr lang="lv-LV" sz="2800" b="1" dirty="0" smtClean="0"/>
              <a:t>rūpējamies</a:t>
            </a:r>
            <a:r>
              <a:rPr lang="lv-LV" sz="2800" dirty="0" smtClean="0"/>
              <a:t> par </a:t>
            </a:r>
            <a:r>
              <a:rPr lang="lv-LV" sz="2800" b="1" dirty="0" smtClean="0"/>
              <a:t>bērniem</a:t>
            </a:r>
            <a:r>
              <a:rPr lang="lv-LV" sz="2800" dirty="0" smtClean="0"/>
              <a:t> tā, ka tas nestu viņiem gan </a:t>
            </a:r>
            <a:r>
              <a:rPr lang="lv-LV" sz="2800" b="1" dirty="0" smtClean="0"/>
              <a:t>fizisku</a:t>
            </a:r>
            <a:r>
              <a:rPr lang="lv-LV" sz="2800" dirty="0" smtClean="0"/>
              <a:t>, gan </a:t>
            </a:r>
            <a:r>
              <a:rPr lang="lv-LV" sz="2800" b="1" dirty="0" smtClean="0"/>
              <a:t>garīgu labklājību!</a:t>
            </a:r>
          </a:p>
          <a:p>
            <a:pPr>
              <a:buFontTx/>
              <a:buChar char="•"/>
            </a:pPr>
            <a:r>
              <a:rPr lang="lv-LV" sz="2800" b="1" dirty="0" smtClean="0"/>
              <a:t>Dievs vecākiem </a:t>
            </a:r>
            <a:r>
              <a:rPr lang="lv-LV" sz="2800" dirty="0" smtClean="0"/>
              <a:t>ir uzticējis </a:t>
            </a:r>
            <a:r>
              <a:rPr lang="lv-LV" sz="2800" b="1" dirty="0" smtClean="0"/>
              <a:t>mācīt pazīt Dievu</a:t>
            </a:r>
            <a:r>
              <a:rPr lang="lv-LV" sz="2800" dirty="0" smtClean="0"/>
              <a:t>, </a:t>
            </a:r>
            <a:r>
              <a:rPr lang="lv-LV" sz="2800" b="1" dirty="0" smtClean="0"/>
              <a:t>lasīt Bībeli</a:t>
            </a:r>
            <a:r>
              <a:rPr lang="lv-LV" sz="2800" dirty="0" smtClean="0"/>
              <a:t>, </a:t>
            </a:r>
            <a:r>
              <a:rPr lang="lv-LV" sz="2800" b="1" dirty="0" smtClean="0"/>
              <a:t>iet uz baznīcu</a:t>
            </a:r>
            <a:r>
              <a:rPr lang="lv-LV" sz="2800" dirty="0" smtClean="0"/>
              <a:t>, </a:t>
            </a:r>
            <a:r>
              <a:rPr lang="lv-LV" sz="2800" b="1" dirty="0" smtClean="0"/>
              <a:t>lūgt Dievu ikdienā</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pic>
        <p:nvPicPr>
          <p:cNvPr id="2050" name="Picture 2" descr="Attēlu rezultāti vaicājumam “parents taking care of children”"/>
          <p:cNvPicPr>
            <a:picLocks noChangeAspect="1" noChangeArrowheads="1"/>
          </p:cNvPicPr>
          <p:nvPr/>
        </p:nvPicPr>
        <p:blipFill>
          <a:blip r:embed="rId2" cstate="print"/>
          <a:srcRect/>
          <a:stretch>
            <a:fillRect/>
          </a:stretch>
        </p:blipFill>
        <p:spPr bwMode="auto">
          <a:xfrm>
            <a:off x="5357818" y="1000107"/>
            <a:ext cx="3786182" cy="2577795"/>
          </a:xfrm>
          <a:prstGeom prst="rect">
            <a:avLst/>
          </a:prstGeom>
          <a:ln>
            <a:noFill/>
          </a:ln>
          <a:effectLst>
            <a:softEdge rad="112500"/>
          </a:effectLst>
        </p:spPr>
      </p:pic>
      <p:pic>
        <p:nvPicPr>
          <p:cNvPr id="2052" name="Picture 4" descr="Attēlu rezultāti vaicājumam “family reading bible together”"/>
          <p:cNvPicPr>
            <a:picLocks noChangeAspect="1" noChangeArrowheads="1"/>
          </p:cNvPicPr>
          <p:nvPr/>
        </p:nvPicPr>
        <p:blipFill>
          <a:blip r:embed="rId3"/>
          <a:srcRect/>
          <a:stretch>
            <a:fillRect/>
          </a:stretch>
        </p:blipFill>
        <p:spPr bwMode="auto">
          <a:xfrm>
            <a:off x="5429256" y="3643314"/>
            <a:ext cx="3714744" cy="32146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fade">
                                      <p:cBhvr>
                                        <p:cTn id="24" dur="2000"/>
                                        <p:tgtEl>
                                          <p:spTgt spid="2052"/>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3725</TotalTime>
  <Words>1060</Words>
  <Application>Microsoft Office PowerPoint</Application>
  <PresentationFormat>On-screen Show (4:3)</PresentationFormat>
  <Paragraphs>83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Ef.5:22-31, Ef.6:1-4 Ģimenes diena</vt:lpstr>
      <vt:lpstr>Ef.5:22-31, Ef.6:1-4 Ģimenes diena</vt:lpstr>
      <vt:lpstr>Ģimenes diena</vt:lpstr>
      <vt:lpstr>Slide 4</vt:lpstr>
      <vt:lpstr>Slide 5</vt:lpstr>
      <vt:lpstr>Slide 6</vt:lpstr>
      <vt:lpstr>Slide 7</vt:lpstr>
      <vt:lpstr>Slide 8</vt:lpstr>
      <vt:lpstr>Slide 9</vt:lpstr>
      <vt:lpstr>Mājās svētbrīži</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82</cp:revision>
  <dcterms:created xsi:type="dcterms:W3CDTF">2010-10-07T14:46:11Z</dcterms:created>
  <dcterms:modified xsi:type="dcterms:W3CDTF">2018-05-14T05:25:58Z</dcterms:modified>
</cp:coreProperties>
</file>