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2" r:id="rId3"/>
    <p:sldId id="261" r:id="rId4"/>
    <p:sldId id="280" r:id="rId5"/>
    <p:sldId id="268" r:id="rId6"/>
    <p:sldId id="273" r:id="rId7"/>
    <p:sldId id="281" r:id="rId8"/>
    <p:sldId id="279" r:id="rId9"/>
    <p:sldId id="272" r:id="rId10"/>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4660"/>
  </p:normalViewPr>
  <p:slideViewPr>
    <p:cSldViewPr>
      <p:cViewPr varScale="1">
        <p:scale>
          <a:sx n="73" d="100"/>
          <a:sy n="73" d="100"/>
        </p:scale>
        <p:origin x="-1284"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CB76510-A8A1-45EA-8A00-DFDCB39B7B9E}"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17C94A9-0AC8-4D81-91BF-0972AEDB6039}"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0524101-7CBB-4AAE-B356-31E0D004D715}"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E7632B9-D766-4123-8E3B-94A2B4BF91F1}"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1FC485D-0340-4B78-A10B-F03808069309}"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754F41D-6B61-4F7D-9CB4-0537FCE2C51F}"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16ECF613-FFBC-409F-8E1C-00037AA50205}"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88A6CAE-A046-4EC8-91E8-1F4575E23ECB}"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242237B5-D462-4863-ABDB-14894E08F61A}"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AF6541B-542E-4333-81DA-36887747FD9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CA83EF8-AAD0-4EBB-B92F-26444F8BF0B1}"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3366FF"/>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BE565F9F-850F-4744-8363-205DFFD46B3B}"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3850" y="0"/>
            <a:ext cx="8175625" cy="1073150"/>
          </a:xfrm>
        </p:spPr>
        <p:txBody>
          <a:bodyPr/>
          <a:lstStyle/>
          <a:p>
            <a:pPr eaLnBrk="1" hangingPunct="1"/>
            <a:r>
              <a:rPr lang="lv-LV" sz="4000" b="1" dirty="0" smtClean="0">
                <a:solidFill>
                  <a:schemeClr val="tx1"/>
                </a:solidFill>
              </a:rPr>
              <a:t>Jņ.12:23-33 Jēzum jātop paaugstinātam</a:t>
            </a:r>
          </a:p>
        </p:txBody>
      </p:sp>
      <p:pic>
        <p:nvPicPr>
          <p:cNvPr id="2051" name="Picture 3" descr="DOVE019"/>
          <p:cNvPicPr>
            <a:picLocks noChangeAspect="1" noChangeArrowheads="1"/>
          </p:cNvPicPr>
          <p:nvPr/>
        </p:nvPicPr>
        <p:blipFill>
          <a:blip r:embed="rId2"/>
          <a:srcRect/>
          <a:stretch>
            <a:fillRect/>
          </a:stretch>
        </p:blipFill>
        <p:spPr bwMode="auto">
          <a:xfrm>
            <a:off x="323850" y="60325"/>
            <a:ext cx="647700" cy="922338"/>
          </a:xfrm>
          <a:prstGeom prst="rect">
            <a:avLst/>
          </a:prstGeom>
          <a:noFill/>
          <a:ln w="9525">
            <a:noFill/>
            <a:miter lim="800000"/>
            <a:headEnd/>
            <a:tailEnd/>
          </a:ln>
        </p:spPr>
      </p:pic>
      <p:sp>
        <p:nvSpPr>
          <p:cNvPr id="2052" name="Text Box 6"/>
          <p:cNvSpPr txBox="1">
            <a:spLocks noChangeArrowheads="1"/>
          </p:cNvSpPr>
          <p:nvPr/>
        </p:nvSpPr>
        <p:spPr bwMode="auto">
          <a:xfrm>
            <a:off x="7380288" y="0"/>
            <a:ext cx="1763712" cy="396875"/>
          </a:xfrm>
          <a:prstGeom prst="rect">
            <a:avLst/>
          </a:prstGeom>
          <a:noFill/>
          <a:ln w="9525">
            <a:noFill/>
            <a:miter lim="800000"/>
            <a:headEnd/>
            <a:tailEnd/>
          </a:ln>
        </p:spPr>
        <p:txBody>
          <a:bodyPr>
            <a:spAutoFit/>
          </a:bodyPr>
          <a:lstStyle/>
          <a:p>
            <a:pPr>
              <a:spcBef>
                <a:spcPct val="50000"/>
              </a:spcBef>
            </a:pPr>
            <a:r>
              <a:rPr lang="lv-LV" sz="2000" dirty="0" smtClean="0"/>
              <a:t>18.mar.2018.</a:t>
            </a:r>
            <a:endParaRPr lang="lv-LV" sz="2000" dirty="0"/>
          </a:p>
        </p:txBody>
      </p:sp>
      <p:pic>
        <p:nvPicPr>
          <p:cNvPr id="2054" name="Picture 6"/>
          <p:cNvPicPr>
            <a:picLocks noChangeAspect="1" noChangeArrowheads="1"/>
          </p:cNvPicPr>
          <p:nvPr/>
        </p:nvPicPr>
        <p:blipFill>
          <a:blip r:embed="rId3"/>
          <a:srcRect/>
          <a:stretch>
            <a:fillRect/>
          </a:stretch>
        </p:blipFill>
        <p:spPr bwMode="auto">
          <a:xfrm>
            <a:off x="468313" y="1196975"/>
            <a:ext cx="8135937" cy="53657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3850" y="0"/>
            <a:ext cx="8175625" cy="1073150"/>
          </a:xfrm>
        </p:spPr>
        <p:txBody>
          <a:bodyPr/>
          <a:lstStyle/>
          <a:p>
            <a:pPr eaLnBrk="1" hangingPunct="1"/>
            <a:r>
              <a:rPr lang="lv-LV" sz="4000" b="1" dirty="0" smtClean="0">
                <a:solidFill>
                  <a:schemeClr val="tx1"/>
                </a:solidFill>
              </a:rPr>
              <a:t>Jņ.12:23-33 Jēzum jātop paaugstinātam</a:t>
            </a:r>
          </a:p>
        </p:txBody>
      </p:sp>
      <p:pic>
        <p:nvPicPr>
          <p:cNvPr id="2051" name="Picture 3" descr="DOVE019"/>
          <p:cNvPicPr>
            <a:picLocks noChangeAspect="1" noChangeArrowheads="1"/>
          </p:cNvPicPr>
          <p:nvPr/>
        </p:nvPicPr>
        <p:blipFill>
          <a:blip r:embed="rId2"/>
          <a:srcRect/>
          <a:stretch>
            <a:fillRect/>
          </a:stretch>
        </p:blipFill>
        <p:spPr bwMode="auto">
          <a:xfrm>
            <a:off x="323850" y="60325"/>
            <a:ext cx="647700" cy="922338"/>
          </a:xfrm>
          <a:prstGeom prst="rect">
            <a:avLst/>
          </a:prstGeom>
          <a:noFill/>
          <a:ln w="9525">
            <a:noFill/>
            <a:miter lim="800000"/>
            <a:headEnd/>
            <a:tailEnd/>
          </a:ln>
        </p:spPr>
      </p:pic>
      <p:sp>
        <p:nvSpPr>
          <p:cNvPr id="2052" name="Text Box 6"/>
          <p:cNvSpPr txBox="1">
            <a:spLocks noChangeArrowheads="1"/>
          </p:cNvSpPr>
          <p:nvPr/>
        </p:nvSpPr>
        <p:spPr bwMode="auto">
          <a:xfrm>
            <a:off x="7380288" y="0"/>
            <a:ext cx="1763712" cy="396875"/>
          </a:xfrm>
          <a:prstGeom prst="rect">
            <a:avLst/>
          </a:prstGeom>
          <a:noFill/>
          <a:ln w="9525">
            <a:noFill/>
            <a:miter lim="800000"/>
            <a:headEnd/>
            <a:tailEnd/>
          </a:ln>
        </p:spPr>
        <p:txBody>
          <a:bodyPr>
            <a:spAutoFit/>
          </a:bodyPr>
          <a:lstStyle/>
          <a:p>
            <a:pPr>
              <a:spcBef>
                <a:spcPct val="50000"/>
              </a:spcBef>
            </a:pPr>
            <a:r>
              <a:rPr lang="lv-LV" sz="2000" dirty="0" smtClean="0"/>
              <a:t>18.mar.2018.</a:t>
            </a:r>
            <a:endParaRPr lang="lv-LV" sz="2000" dirty="0"/>
          </a:p>
        </p:txBody>
      </p:sp>
      <p:sp>
        <p:nvSpPr>
          <p:cNvPr id="6" name="Rectangle 5"/>
          <p:cNvSpPr/>
          <p:nvPr/>
        </p:nvSpPr>
        <p:spPr>
          <a:xfrm>
            <a:off x="0" y="1142984"/>
            <a:ext cx="9144000" cy="6075509"/>
          </a:xfrm>
          <a:prstGeom prst="rect">
            <a:avLst/>
          </a:prstGeom>
        </p:spPr>
        <p:txBody>
          <a:bodyPr wrap="square">
            <a:spAutoFit/>
          </a:bodyPr>
          <a:lstStyle/>
          <a:p>
            <a:pPr algn="just">
              <a:lnSpc>
                <a:spcPct val="90000"/>
              </a:lnSpc>
            </a:pPr>
            <a:r>
              <a:rPr lang="lv-LV" sz="2400" dirty="0" smtClean="0"/>
              <a:t>23 Bet Jēzus viņiem atbildēja: "Ir pienākusi stunda, kad Cilvēka Dēls tiks pagodināts. 24 Patiesi, patiesi Es jums saku: ja kviešu grauds nekrīt zemē un nemirst, viņš paliek viens; bet, ja tas mirst, viņš nes daudz augļu. 25 Kas mīl savu dzīvību, tas to zaudēs, bet, kas savu dzīvību šinī pasaulē nīst, tas to pasargās mūžīgai dzīvībai. 26 Kas Man grib kalpot, lai seko Man, un, kur esmu Es, tur būs arī Mans kalps; un to, kas Man kalpos, to Mans Tēvs godās. 27 Tagad Mana dvēsele ir satriekta. Ko lai Es saku? Tēvs, glāb Mani no šīs stundas? Bet šīs stundas dēļ esmu nācis. 28 Tēvs, pagodini Savu Vārdu!" Tad atskanēja balss no debesīm: "Es Viņu esmu pagodinājis un pagodināšu atkal!" 29 Tad ļaudis, kas tur stāvēja un to bija dzirdējuši, sprieda: „Tas bija pērkons,” bet citi teica: "Eņģelis ar Viņu ir runājis." 30 Bet Jēzus sacīja: "Ne Manis dēļ šī balss atskanējusi, bet jūsu dēļ. 31 Tagad ir šī pasaule tiek tiesāta. Nu šīs pasaules valdnieks tiks padzīts. 32 Un, kad Es no zemes tikšu paaugstināts, Es visus vilkšu pie Sevis." 33 To Viņš sacīja norādīdams, kādā nāvē Viņam bija mirt. </a:t>
            </a:r>
            <a:endParaRPr lang="en-US" sz="2400" dirty="0" smtClean="0"/>
          </a:p>
          <a:p>
            <a:pPr algn="just">
              <a:lnSpc>
                <a:spcPct val="90000"/>
              </a:lnSpc>
              <a:buFontTx/>
              <a:buNone/>
            </a:pPr>
            <a:endParaRPr lang="en-US" sz="24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dirty="0" smtClean="0"/>
              <a:t>	</a:t>
            </a:r>
            <a:r>
              <a:rPr lang="lv-LV" sz="2800" i="1" dirty="0" smtClean="0"/>
              <a:t>23 Bet Jēzus viņiem atbildēja: "Ir pienākusi stunda, kad Cilvēka Dēls tiks pagodināts. 24 Patiesi, patiesi Es jums saku: ja kviešu grauds nekrīt zemē un nemirst, viņš paliek viens; bet, ja tas mirst, viņš nes daudz augļu.</a:t>
            </a:r>
            <a:r>
              <a:rPr lang="lv-LV" sz="2800" dirty="0" smtClean="0"/>
              <a:t> </a:t>
            </a:r>
            <a:endParaRPr lang="en-US" sz="2800" dirty="0" smtClean="0"/>
          </a:p>
        </p:txBody>
      </p:sp>
      <p:sp>
        <p:nvSpPr>
          <p:cNvPr id="7" name="Rectangle 6"/>
          <p:cNvSpPr>
            <a:spLocks noChangeArrowheads="1"/>
          </p:cNvSpPr>
          <p:nvPr/>
        </p:nvSpPr>
        <p:spPr bwMode="auto">
          <a:xfrm>
            <a:off x="0" y="1628775"/>
            <a:ext cx="5867400" cy="5216525"/>
          </a:xfrm>
          <a:prstGeom prst="rect">
            <a:avLst/>
          </a:prstGeom>
          <a:noFill/>
          <a:ln w="9525">
            <a:noFill/>
            <a:miter lim="800000"/>
            <a:headEnd/>
            <a:tailEnd/>
          </a:ln>
        </p:spPr>
        <p:txBody>
          <a:bodyPr>
            <a:spAutoFit/>
          </a:bodyPr>
          <a:lstStyle/>
          <a:p>
            <a:pPr>
              <a:buFontTx/>
              <a:buChar char="•"/>
            </a:pPr>
            <a:r>
              <a:rPr lang="lv-LV" sz="2800"/>
              <a:t>Ja šis </a:t>
            </a:r>
            <a:r>
              <a:rPr lang="lv-LV" sz="2800" b="1"/>
              <a:t>grauds nemirst</a:t>
            </a:r>
            <a:r>
              <a:rPr lang="lv-LV" sz="2800"/>
              <a:t> viņš </a:t>
            </a:r>
            <a:r>
              <a:rPr lang="lv-LV" sz="2800" b="1"/>
              <a:t>paliek viens pats</a:t>
            </a:r>
            <a:r>
              <a:rPr lang="lv-LV" sz="2800"/>
              <a:t>, bet </a:t>
            </a:r>
            <a:r>
              <a:rPr lang="lv-LV" sz="2800" b="1"/>
              <a:t>ja mirst</a:t>
            </a:r>
            <a:r>
              <a:rPr lang="lv-LV" sz="2800"/>
              <a:t>, tad tas </a:t>
            </a:r>
            <a:r>
              <a:rPr lang="lv-LV" sz="2800" b="1"/>
              <a:t>nes daudz augļus</a:t>
            </a:r>
            <a:r>
              <a:rPr lang="lv-LV" sz="2800"/>
              <a:t>.</a:t>
            </a:r>
            <a:r>
              <a:rPr lang="lv-LV" sz="2400"/>
              <a:t> </a:t>
            </a:r>
            <a:endParaRPr lang="lv-LV" sz="3600"/>
          </a:p>
          <a:p>
            <a:pPr>
              <a:buFontTx/>
              <a:buChar char="•"/>
            </a:pPr>
            <a:r>
              <a:rPr lang="lv-LV" sz="2800"/>
              <a:t>Viņš </a:t>
            </a:r>
            <a:r>
              <a:rPr lang="lv-LV" sz="2800" b="1"/>
              <a:t>sevi salīdzina</a:t>
            </a:r>
            <a:r>
              <a:rPr lang="lv-LV" sz="2800"/>
              <a:t> ar kviešu </a:t>
            </a:r>
            <a:r>
              <a:rPr lang="lv-LV" sz="2800" b="1"/>
              <a:t>graudu</a:t>
            </a:r>
            <a:r>
              <a:rPr lang="lv-LV" sz="2800"/>
              <a:t>, savām </a:t>
            </a:r>
            <a:r>
              <a:rPr lang="lv-LV" sz="2800" b="1"/>
              <a:t>ciešanām</a:t>
            </a:r>
            <a:r>
              <a:rPr lang="lv-LV" sz="2800"/>
              <a:t> un </a:t>
            </a:r>
            <a:r>
              <a:rPr lang="lv-LV" sz="2800" b="1"/>
              <a:t>nāvi</a:t>
            </a:r>
            <a:r>
              <a:rPr lang="lv-LV" sz="2800"/>
              <a:t>. </a:t>
            </a:r>
            <a:endParaRPr lang="lv-LV" sz="4000"/>
          </a:p>
          <a:p>
            <a:pPr>
              <a:buFontTx/>
              <a:buChar char="•"/>
            </a:pPr>
            <a:r>
              <a:rPr lang="lv-LV" sz="2800"/>
              <a:t>Kviešu </a:t>
            </a:r>
            <a:r>
              <a:rPr lang="lv-LV" sz="2800" b="1"/>
              <a:t>grauds mirst</a:t>
            </a:r>
            <a:r>
              <a:rPr lang="lv-LV" sz="2800"/>
              <a:t>, lai </a:t>
            </a:r>
            <a:r>
              <a:rPr lang="lv-LV" sz="2800" b="1"/>
              <a:t>nestu labumu</a:t>
            </a:r>
            <a:r>
              <a:rPr lang="lv-LV" sz="2800"/>
              <a:t> </a:t>
            </a:r>
            <a:r>
              <a:rPr lang="lv-LV" sz="2800" b="1"/>
              <a:t>citiem</a:t>
            </a:r>
            <a:r>
              <a:rPr lang="lv-LV" sz="2800"/>
              <a:t>, ne sev</a:t>
            </a:r>
          </a:p>
          <a:p>
            <a:pPr>
              <a:buFontTx/>
              <a:buChar char="•"/>
            </a:pPr>
            <a:r>
              <a:rPr lang="lv-LV" sz="2800" b="1"/>
              <a:t>Jēzus</a:t>
            </a:r>
            <a:r>
              <a:rPr lang="lv-LV" sz="2800"/>
              <a:t> </a:t>
            </a:r>
            <a:r>
              <a:rPr lang="lv-LV" sz="2800" b="1"/>
              <a:t>nesīs augļus</a:t>
            </a:r>
            <a:r>
              <a:rPr lang="lv-LV" sz="2800"/>
              <a:t> </a:t>
            </a:r>
            <a:r>
              <a:rPr lang="lv-LV" sz="2800" b="1"/>
              <a:t>cilvēku labā</a:t>
            </a:r>
            <a:r>
              <a:rPr lang="lv-LV" sz="2800"/>
              <a:t> </a:t>
            </a:r>
            <a:r>
              <a:rPr lang="lv-LV" sz="2800" b="1"/>
              <a:t>ar</a:t>
            </a:r>
            <a:r>
              <a:rPr lang="lv-LV" sz="2800"/>
              <a:t> savu </a:t>
            </a:r>
            <a:r>
              <a:rPr lang="lv-LV" sz="2800" b="1"/>
              <a:t>nāvi</a:t>
            </a:r>
            <a:r>
              <a:rPr lang="lv-LV" sz="2800"/>
              <a:t>, savu </a:t>
            </a:r>
            <a:r>
              <a:rPr lang="lv-LV" sz="2800" b="1"/>
              <a:t>miršanu</a:t>
            </a:r>
            <a:r>
              <a:rPr lang="lv-LV" sz="2800"/>
              <a:t>.</a:t>
            </a:r>
          </a:p>
          <a:p>
            <a:pPr>
              <a:buFontTx/>
              <a:buChar char="•"/>
            </a:pPr>
            <a:r>
              <a:rPr lang="lv-LV" sz="2800" b="1"/>
              <a:t>Vērtīgākais</a:t>
            </a:r>
            <a:r>
              <a:rPr lang="lv-LV" sz="2800"/>
              <a:t> Jēzus </a:t>
            </a:r>
            <a:r>
              <a:rPr lang="lv-LV" sz="2800" b="1"/>
              <a:t>pienesums</a:t>
            </a:r>
            <a:r>
              <a:rPr lang="lv-LV" sz="2800"/>
              <a:t> šai </a:t>
            </a:r>
            <a:r>
              <a:rPr lang="lv-LV" sz="2800" b="1"/>
              <a:t>pasaulei</a:t>
            </a:r>
            <a:r>
              <a:rPr lang="lv-LV" sz="2800"/>
              <a:t> ir nevis Viņa </a:t>
            </a:r>
            <a:r>
              <a:rPr lang="lv-LV" sz="2800" b="1"/>
              <a:t>dzīve</a:t>
            </a:r>
            <a:r>
              <a:rPr lang="lv-LV" sz="2800"/>
              <a:t>, bet gan tieši </a:t>
            </a:r>
            <a:r>
              <a:rPr lang="lv-LV" sz="2800" b="1"/>
              <a:t>nāve</a:t>
            </a:r>
            <a:r>
              <a:rPr lang="lv-LV" sz="2800"/>
              <a:t>.</a:t>
            </a:r>
            <a:r>
              <a:rPr lang="lv-LV"/>
              <a:t>  </a:t>
            </a:r>
          </a:p>
        </p:txBody>
      </p:sp>
      <p:pic>
        <p:nvPicPr>
          <p:cNvPr id="4101" name="Picture 5"/>
          <p:cNvPicPr>
            <a:picLocks noChangeAspect="1" noChangeArrowheads="1"/>
          </p:cNvPicPr>
          <p:nvPr/>
        </p:nvPicPr>
        <p:blipFill>
          <a:blip r:embed="rId2"/>
          <a:srcRect/>
          <a:stretch>
            <a:fillRect/>
          </a:stretch>
        </p:blipFill>
        <p:spPr bwMode="auto">
          <a:xfrm>
            <a:off x="5715009" y="1712809"/>
            <a:ext cx="3428992" cy="514519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1"/>
                                        </p:tgtEl>
                                        <p:attrNameLst>
                                          <p:attrName>style.visibility</p:attrName>
                                        </p:attrNameLst>
                                      </p:cBhvr>
                                      <p:to>
                                        <p:strVal val="visible"/>
                                      </p:to>
                                    </p:set>
                                    <p:animEffect transition="in" filter="fade">
                                      <p:cBhvr>
                                        <p:cTn id="11" dur="2000"/>
                                        <p:tgtEl>
                                          <p:spTgt spid="4101"/>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4294967295"/>
          </p:nvPr>
        </p:nvSpPr>
        <p:spPr>
          <a:xfrm>
            <a:off x="-323850" y="0"/>
            <a:ext cx="9467850" cy="1081088"/>
          </a:xfrm>
        </p:spPr>
        <p:txBody>
          <a:bodyPr/>
          <a:lstStyle/>
          <a:p>
            <a:pPr algn="just">
              <a:lnSpc>
                <a:spcPct val="90000"/>
              </a:lnSpc>
              <a:buFontTx/>
              <a:buNone/>
            </a:pPr>
            <a:r>
              <a:rPr lang="lv-LV" i="1" dirty="0" smtClean="0"/>
              <a:t>	</a:t>
            </a:r>
            <a:r>
              <a:rPr lang="lv-LV" sz="2800" i="1" dirty="0" smtClean="0"/>
              <a:t>25 Kas mīl savu dzīvību, tas to zaudēs, bet, kas savu dzīvību šinī pasaulē nīst, tas to pasargās mūžīgai dzīvībai. 26 Kas Man grib kalpot, lai seko Man, un, kur esmu Es, tur būs arī Mans kalps; un to, kas Man kalpos, to Mans Tēvs godās.</a:t>
            </a:r>
            <a:r>
              <a:rPr lang="lv-LV" dirty="0" smtClean="0"/>
              <a:t> </a:t>
            </a:r>
            <a:endParaRPr lang="en-US" dirty="0" smtClean="0"/>
          </a:p>
        </p:txBody>
      </p:sp>
      <p:sp>
        <p:nvSpPr>
          <p:cNvPr id="7" name="Rectangle 6"/>
          <p:cNvSpPr>
            <a:spLocks noChangeArrowheads="1"/>
          </p:cNvSpPr>
          <p:nvPr/>
        </p:nvSpPr>
        <p:spPr bwMode="auto">
          <a:xfrm>
            <a:off x="0" y="2060575"/>
            <a:ext cx="6588125" cy="4789488"/>
          </a:xfrm>
          <a:prstGeom prst="rect">
            <a:avLst/>
          </a:prstGeom>
          <a:noFill/>
          <a:ln w="9525">
            <a:noFill/>
            <a:miter lim="800000"/>
            <a:headEnd/>
            <a:tailEnd/>
          </a:ln>
        </p:spPr>
        <p:txBody>
          <a:bodyPr>
            <a:spAutoFit/>
          </a:bodyPr>
          <a:lstStyle/>
          <a:p>
            <a:pPr>
              <a:buFontTx/>
              <a:buChar char="•"/>
            </a:pPr>
            <a:r>
              <a:rPr lang="lv-LV" sz="2800" b="1"/>
              <a:t>Problēma</a:t>
            </a:r>
            <a:r>
              <a:rPr lang="lv-LV" sz="2800"/>
              <a:t> </a:t>
            </a:r>
            <a:r>
              <a:rPr lang="lv-LV" sz="2800" b="1"/>
              <a:t>ir</a:t>
            </a:r>
            <a:r>
              <a:rPr lang="lv-LV" sz="2800"/>
              <a:t> mūsu </a:t>
            </a:r>
            <a:r>
              <a:rPr lang="lv-LV" sz="2800" b="1"/>
              <a:t>uzticēšanās,</a:t>
            </a:r>
            <a:r>
              <a:rPr lang="lv-LV" sz="2800"/>
              <a:t> mūsu </a:t>
            </a:r>
            <a:r>
              <a:rPr lang="lv-LV" sz="2800" b="1"/>
              <a:t>ego</a:t>
            </a:r>
            <a:endParaRPr lang="lv-LV" sz="2800"/>
          </a:p>
          <a:p>
            <a:pPr>
              <a:buFontTx/>
              <a:buChar char="•"/>
            </a:pPr>
            <a:r>
              <a:rPr lang="lv-LV" sz="2800"/>
              <a:t>Daudzus </a:t>
            </a:r>
            <a:r>
              <a:rPr lang="lv-LV" sz="2800" b="1"/>
              <a:t>neticīgos</a:t>
            </a:r>
            <a:r>
              <a:rPr lang="lv-LV" sz="2800"/>
              <a:t> tieši </a:t>
            </a:r>
            <a:r>
              <a:rPr lang="lv-LV" sz="2800" b="1"/>
              <a:t>redzot</a:t>
            </a:r>
            <a:r>
              <a:rPr lang="lv-LV" sz="2800"/>
              <a:t>, kādu </a:t>
            </a:r>
            <a:r>
              <a:rPr lang="lv-LV" sz="2800" b="1"/>
              <a:t>mācekļu gatavību mirt</a:t>
            </a:r>
            <a:r>
              <a:rPr lang="lv-LV" sz="2800"/>
              <a:t> viņa </a:t>
            </a:r>
            <a:r>
              <a:rPr lang="lv-LV" sz="2800" b="1"/>
              <a:t>ticības</a:t>
            </a:r>
            <a:r>
              <a:rPr lang="lv-LV" sz="2800"/>
              <a:t> </a:t>
            </a:r>
            <a:r>
              <a:rPr lang="lv-LV" sz="2800" b="1"/>
              <a:t>dēļ</a:t>
            </a:r>
            <a:r>
              <a:rPr lang="lv-LV" sz="2800"/>
              <a:t> </a:t>
            </a:r>
            <a:r>
              <a:rPr lang="lv-LV" sz="2800" b="1"/>
              <a:t>pārliecina</a:t>
            </a:r>
            <a:r>
              <a:rPr lang="lv-LV" sz="2800"/>
              <a:t> viņus </a:t>
            </a:r>
            <a:r>
              <a:rPr lang="lv-LV" sz="2800" b="1"/>
              <a:t>vairāk</a:t>
            </a:r>
            <a:r>
              <a:rPr lang="lv-LV" sz="2800"/>
              <a:t> kā </a:t>
            </a:r>
            <a:r>
              <a:rPr lang="lv-LV" sz="2800" b="1"/>
              <a:t>jebkas cits</a:t>
            </a:r>
            <a:r>
              <a:rPr lang="lv-LV"/>
              <a:t> </a:t>
            </a:r>
            <a:endParaRPr lang="lv-LV" sz="2800"/>
          </a:p>
          <a:p>
            <a:pPr>
              <a:buFontTx/>
              <a:buChar char="•"/>
            </a:pPr>
            <a:r>
              <a:rPr lang="lv-LV" sz="2800"/>
              <a:t>Tā ir </a:t>
            </a:r>
            <a:r>
              <a:rPr lang="lv-LV" sz="2800" b="1"/>
              <a:t>ticība</a:t>
            </a:r>
            <a:r>
              <a:rPr lang="lv-LV" sz="2800"/>
              <a:t>, </a:t>
            </a:r>
            <a:r>
              <a:rPr lang="lv-LV" sz="2800" b="1"/>
              <a:t>kuras dēļ</a:t>
            </a:r>
            <a:r>
              <a:rPr lang="lv-LV" sz="2800"/>
              <a:t>, ir </a:t>
            </a:r>
            <a:r>
              <a:rPr lang="lv-LV" sz="2800" b="1"/>
              <a:t>vērts nāvē iet</a:t>
            </a:r>
            <a:endParaRPr lang="lv-LV" sz="2800"/>
          </a:p>
          <a:p>
            <a:pPr>
              <a:buFontTx/>
              <a:buChar char="•"/>
            </a:pPr>
            <a:r>
              <a:rPr lang="lv-LV" sz="2800"/>
              <a:t>Pat ja mēs </a:t>
            </a:r>
            <a:r>
              <a:rPr lang="lv-LV" sz="2800" b="1"/>
              <a:t>iegūstam visu</a:t>
            </a:r>
            <a:r>
              <a:rPr lang="lv-LV" sz="2800"/>
              <a:t> to, ko </a:t>
            </a:r>
            <a:r>
              <a:rPr lang="lv-LV" sz="2800" b="1"/>
              <a:t>dzīve</a:t>
            </a:r>
            <a:r>
              <a:rPr lang="lv-LV" sz="2800"/>
              <a:t> mums </a:t>
            </a:r>
            <a:r>
              <a:rPr lang="lv-LV" sz="2800" b="1"/>
              <a:t>var piedāvāt</a:t>
            </a:r>
            <a:r>
              <a:rPr lang="lv-LV" sz="2800"/>
              <a:t> </a:t>
            </a:r>
            <a:r>
              <a:rPr lang="lv-LV" sz="2800" b="1"/>
              <a:t>tagad</a:t>
            </a:r>
            <a:r>
              <a:rPr lang="lv-LV" sz="2800"/>
              <a:t>, tas būs </a:t>
            </a:r>
            <a:r>
              <a:rPr lang="lv-LV" sz="2800" b="1"/>
              <a:t>slikts</a:t>
            </a:r>
            <a:r>
              <a:rPr lang="lv-LV" sz="2800"/>
              <a:t> </a:t>
            </a:r>
            <a:r>
              <a:rPr lang="lv-LV" sz="2800" b="1"/>
              <a:t>darījums</a:t>
            </a:r>
            <a:r>
              <a:rPr lang="lv-LV" sz="2800"/>
              <a:t>, jo </a:t>
            </a:r>
            <a:r>
              <a:rPr lang="lv-LV" sz="2800" b="1"/>
              <a:t>zaudējam mūžību</a:t>
            </a:r>
            <a:r>
              <a:rPr lang="lv-LV" sz="2800"/>
              <a:t>.</a:t>
            </a:r>
          </a:p>
          <a:p>
            <a:pPr>
              <a:buFontTx/>
              <a:buChar char="•"/>
            </a:pPr>
            <a:r>
              <a:rPr lang="lv-LV" sz="2800" b="1"/>
              <a:t>Nav krusta </a:t>
            </a:r>
            <a:r>
              <a:rPr lang="lv-LV" sz="2800" b="1">
                <a:sym typeface="Wingdings" pitchFamily="2" charset="2"/>
              </a:rPr>
              <a:t></a:t>
            </a:r>
            <a:r>
              <a:rPr lang="lv-LV" sz="2800"/>
              <a:t> nav </a:t>
            </a:r>
            <a:r>
              <a:rPr lang="lv-LV" sz="2800" b="1"/>
              <a:t>atbrīvošanas</a:t>
            </a:r>
            <a:r>
              <a:rPr lang="lv-LV" sz="2800"/>
              <a:t>; nav </a:t>
            </a:r>
            <a:r>
              <a:rPr lang="lv-LV" sz="2800" b="1"/>
              <a:t>krusta</a:t>
            </a:r>
            <a:r>
              <a:rPr lang="lv-LV" sz="2800"/>
              <a:t> </a:t>
            </a:r>
            <a:r>
              <a:rPr lang="lv-LV" sz="2800" b="1">
                <a:sym typeface="Wingdings" pitchFamily="2" charset="2"/>
              </a:rPr>
              <a:t></a:t>
            </a:r>
            <a:r>
              <a:rPr lang="lv-LV" sz="2800"/>
              <a:t> nav </a:t>
            </a:r>
            <a:r>
              <a:rPr lang="lv-LV" sz="2800" b="1"/>
              <a:t>Kristus</a:t>
            </a:r>
            <a:r>
              <a:rPr lang="lv-LV" sz="2800"/>
              <a:t>.</a:t>
            </a:r>
            <a:r>
              <a:rPr lang="lv-LV"/>
              <a:t> </a:t>
            </a:r>
            <a:r>
              <a:rPr lang="lv-LV" sz="2800"/>
              <a:t> </a:t>
            </a:r>
          </a:p>
        </p:txBody>
      </p:sp>
      <p:pic>
        <p:nvPicPr>
          <p:cNvPr id="20484" name="Picture 4"/>
          <p:cNvPicPr>
            <a:picLocks noChangeAspect="1" noChangeArrowheads="1"/>
          </p:cNvPicPr>
          <p:nvPr/>
        </p:nvPicPr>
        <p:blipFill>
          <a:blip r:embed="rId2"/>
          <a:srcRect l="7556" t="3792" r="9277"/>
          <a:stretch>
            <a:fillRect/>
          </a:stretch>
        </p:blipFill>
        <p:spPr bwMode="auto">
          <a:xfrm>
            <a:off x="6588125" y="1928802"/>
            <a:ext cx="2533650" cy="42402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0484"/>
                                        </p:tgtEl>
                                        <p:attrNameLst>
                                          <p:attrName>style.visibility</p:attrName>
                                        </p:attrNameLst>
                                      </p:cBhvr>
                                      <p:to>
                                        <p:strVal val="visible"/>
                                      </p:to>
                                    </p:set>
                                    <p:animEffect transition="in" filter="fade">
                                      <p:cBhvr>
                                        <p:cTn id="11" dur="2000"/>
                                        <p:tgtEl>
                                          <p:spTgt spid="2048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71438"/>
            <a:ext cx="9429750" cy="1628776"/>
          </a:xfrm>
        </p:spPr>
        <p:txBody>
          <a:bodyPr/>
          <a:lstStyle/>
          <a:p>
            <a:pPr algn="just">
              <a:buFontTx/>
              <a:buNone/>
            </a:pPr>
            <a:r>
              <a:rPr lang="lv-LV" i="1" dirty="0" smtClean="0"/>
              <a:t>   </a:t>
            </a:r>
            <a:r>
              <a:rPr lang="lv-LV" sz="2800" i="1" dirty="0" smtClean="0"/>
              <a:t>27 Tagad Mana dvēsele ir satriekta. Ko lai Es saku? Tēvs, glāb Mani no šīs stundas? Bet šīs stundas dēļ esmu nācis.</a:t>
            </a:r>
            <a:r>
              <a:rPr lang="lv-LV" dirty="0" smtClean="0"/>
              <a:t> </a:t>
            </a:r>
            <a:endParaRPr lang="en-US" dirty="0" smtClean="0"/>
          </a:p>
        </p:txBody>
      </p:sp>
      <p:sp>
        <p:nvSpPr>
          <p:cNvPr id="7" name="Rectangle 6"/>
          <p:cNvSpPr>
            <a:spLocks noChangeArrowheads="1"/>
          </p:cNvSpPr>
          <p:nvPr/>
        </p:nvSpPr>
        <p:spPr bwMode="auto">
          <a:xfrm>
            <a:off x="0" y="1268413"/>
            <a:ext cx="6300788" cy="5693866"/>
          </a:xfrm>
          <a:prstGeom prst="rect">
            <a:avLst/>
          </a:prstGeom>
          <a:noFill/>
          <a:ln w="9525">
            <a:noFill/>
            <a:miter lim="800000"/>
            <a:headEnd/>
            <a:tailEnd/>
          </a:ln>
        </p:spPr>
        <p:txBody>
          <a:bodyPr>
            <a:spAutoFit/>
          </a:bodyPr>
          <a:lstStyle/>
          <a:p>
            <a:pPr>
              <a:buFontTx/>
              <a:buChar char="•"/>
            </a:pPr>
            <a:r>
              <a:rPr lang="lv-LV" sz="2800" dirty="0"/>
              <a:t>Ļaudis </a:t>
            </a:r>
            <a:r>
              <a:rPr lang="lv-LV" sz="2800" b="1" dirty="0"/>
              <a:t>nevar</a:t>
            </a:r>
            <a:r>
              <a:rPr lang="lv-LV" sz="2800" dirty="0"/>
              <a:t> </a:t>
            </a:r>
            <a:r>
              <a:rPr lang="lv-LV" sz="2800" b="1" dirty="0"/>
              <a:t>saprast</a:t>
            </a:r>
            <a:r>
              <a:rPr lang="lv-LV" sz="2800" dirty="0"/>
              <a:t> Jēzus </a:t>
            </a:r>
            <a:r>
              <a:rPr lang="lv-LV" sz="2800" b="1" dirty="0"/>
              <a:t>noskumšanu</a:t>
            </a:r>
            <a:r>
              <a:rPr lang="lv-LV" sz="2800" dirty="0"/>
              <a:t>. </a:t>
            </a:r>
            <a:endParaRPr lang="lv-LV" sz="4000" dirty="0"/>
          </a:p>
          <a:p>
            <a:pPr>
              <a:buFontTx/>
              <a:buChar char="•"/>
            </a:pPr>
            <a:r>
              <a:rPr lang="lv-LV" sz="2800" dirty="0"/>
              <a:t>Jēzus jau </a:t>
            </a:r>
            <a:r>
              <a:rPr lang="lv-LV" sz="2800" b="1" dirty="0"/>
              <a:t>Garā redz</a:t>
            </a:r>
            <a:r>
              <a:rPr lang="lv-LV" sz="2800" dirty="0"/>
              <a:t> to </a:t>
            </a:r>
            <a:r>
              <a:rPr lang="lv-LV" sz="2800" b="1" dirty="0"/>
              <a:t>stundu</a:t>
            </a:r>
            <a:r>
              <a:rPr lang="lv-LV" sz="2800" dirty="0"/>
              <a:t>, kas Viņam </a:t>
            </a:r>
            <a:r>
              <a:rPr lang="lv-LV" sz="2800" b="1" dirty="0"/>
              <a:t>stāv priekšā</a:t>
            </a:r>
            <a:r>
              <a:rPr lang="lv-LV" sz="2800" dirty="0"/>
              <a:t> un </a:t>
            </a:r>
            <a:r>
              <a:rPr lang="lv-LV" sz="2800" b="1" dirty="0"/>
              <a:t>šis brīdis</a:t>
            </a:r>
            <a:r>
              <a:rPr lang="lv-LV" sz="2800" dirty="0"/>
              <a:t> </a:t>
            </a:r>
            <a:r>
              <a:rPr lang="lv-LV" sz="2800" b="1" dirty="0"/>
              <a:t>nespēj</a:t>
            </a:r>
            <a:r>
              <a:rPr lang="lv-LV" sz="2800" dirty="0"/>
              <a:t> šīs </a:t>
            </a:r>
            <a:r>
              <a:rPr lang="lv-LV" sz="2800" b="1" dirty="0"/>
              <a:t>skumjas remdināt</a:t>
            </a:r>
            <a:r>
              <a:rPr lang="lv-LV" sz="2800" dirty="0"/>
              <a:t>. </a:t>
            </a:r>
          </a:p>
          <a:p>
            <a:pPr>
              <a:buFontTx/>
              <a:buChar char="•"/>
            </a:pPr>
            <a:r>
              <a:rPr lang="lv-LV" sz="2800" b="1" dirty="0" smtClean="0"/>
              <a:t>Ādams uzgrieza </a:t>
            </a:r>
            <a:r>
              <a:rPr lang="lv-LV" sz="2800" b="1" dirty="0"/>
              <a:t>Dievam muguru</a:t>
            </a:r>
            <a:r>
              <a:rPr lang="lv-LV" sz="2800" dirty="0"/>
              <a:t> </a:t>
            </a:r>
            <a:r>
              <a:rPr lang="lv-LV" sz="2800" b="1" dirty="0"/>
              <a:t>Ēdenes dārzā</a:t>
            </a:r>
            <a:r>
              <a:rPr lang="lv-LV" sz="2800" dirty="0"/>
              <a:t>, </a:t>
            </a:r>
            <a:r>
              <a:rPr lang="lv-LV" sz="2800" b="1" dirty="0" smtClean="0"/>
              <a:t>bet kā būs ar Jēzu</a:t>
            </a:r>
            <a:r>
              <a:rPr lang="lv-LV" sz="2800" dirty="0" smtClean="0"/>
              <a:t>. </a:t>
            </a:r>
            <a:endParaRPr lang="lv-LV" sz="2800" dirty="0"/>
          </a:p>
          <a:p>
            <a:pPr>
              <a:buFontTx/>
              <a:buChar char="•"/>
            </a:pPr>
            <a:r>
              <a:rPr lang="lv-LV" sz="2800" b="1" dirty="0"/>
              <a:t>Kas ir vienā, tas ir visos!</a:t>
            </a:r>
            <a:r>
              <a:rPr lang="lv-LV" sz="2800" dirty="0"/>
              <a:t> Kas ir zemes </a:t>
            </a:r>
            <a:r>
              <a:rPr lang="lv-LV" sz="2800" b="1" dirty="0"/>
              <a:t>visļaunākajā cilvēkā</a:t>
            </a:r>
            <a:r>
              <a:rPr lang="lv-LV" sz="2800" dirty="0"/>
              <a:t>, tas ir </a:t>
            </a:r>
            <a:r>
              <a:rPr lang="lv-LV" sz="2800" b="1" dirty="0"/>
              <a:t>visos</a:t>
            </a:r>
            <a:r>
              <a:rPr lang="lv-LV" sz="2800" dirty="0"/>
              <a:t>, tas pats </a:t>
            </a:r>
            <a:r>
              <a:rPr lang="lv-LV" sz="2800" b="1" dirty="0"/>
              <a:t>iedzimtais grēks</a:t>
            </a:r>
            <a:r>
              <a:rPr lang="lv-LV" sz="2800" dirty="0"/>
              <a:t>, </a:t>
            </a:r>
            <a:r>
              <a:rPr lang="lv-LV" sz="2800" b="1" dirty="0"/>
              <a:t>iedzimtais egoisms</a:t>
            </a:r>
            <a:r>
              <a:rPr lang="lv-LV" sz="2800" dirty="0" smtClean="0"/>
              <a:t>.</a:t>
            </a:r>
          </a:p>
          <a:p>
            <a:pPr>
              <a:buFontTx/>
              <a:buChar char="•"/>
            </a:pPr>
            <a:r>
              <a:rPr lang="lv-LV" sz="2800" dirty="0" smtClean="0"/>
              <a:t>Bet </a:t>
            </a:r>
            <a:r>
              <a:rPr lang="lv-LV" sz="2800" b="1" dirty="0" smtClean="0"/>
              <a:t>kā ir ar Jēzu</a:t>
            </a:r>
            <a:r>
              <a:rPr lang="lv-LV" sz="2800" dirty="0" smtClean="0"/>
              <a:t>? </a:t>
            </a:r>
            <a:r>
              <a:rPr lang="lv-LV" sz="2800" b="1" dirty="0" smtClean="0"/>
              <a:t>Vai</a:t>
            </a:r>
            <a:r>
              <a:rPr lang="lv-LV" sz="2800" dirty="0" smtClean="0"/>
              <a:t> </a:t>
            </a:r>
            <a:r>
              <a:rPr lang="lv-LV" sz="2800" b="1" dirty="0" smtClean="0"/>
              <a:t>Viņš uzgriezīs muguru Tēvam? – Nē!</a:t>
            </a:r>
            <a:endParaRPr lang="lv-LV" sz="2800" b="1" dirty="0"/>
          </a:p>
        </p:txBody>
      </p:sp>
      <p:pic>
        <p:nvPicPr>
          <p:cNvPr id="5125" name="Picture 5"/>
          <p:cNvPicPr>
            <a:picLocks noChangeAspect="1" noChangeArrowheads="1"/>
          </p:cNvPicPr>
          <p:nvPr/>
        </p:nvPicPr>
        <p:blipFill>
          <a:blip r:embed="rId2"/>
          <a:srcRect/>
          <a:stretch>
            <a:fillRect/>
          </a:stretch>
        </p:blipFill>
        <p:spPr bwMode="auto">
          <a:xfrm>
            <a:off x="6011863" y="1412875"/>
            <a:ext cx="3025775" cy="47625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5"/>
                                        </p:tgtEl>
                                        <p:attrNameLst>
                                          <p:attrName>style.visibility</p:attrName>
                                        </p:attrNameLst>
                                      </p:cBhvr>
                                      <p:to>
                                        <p:strVal val="visible"/>
                                      </p:to>
                                    </p:set>
                                    <p:animEffect transition="in" filter="fade">
                                      <p:cBhvr>
                                        <p:cTn id="11" dur="2000"/>
                                        <p:tgtEl>
                                          <p:spTgt spid="512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358313" cy="1052513"/>
          </a:xfrm>
        </p:spPr>
        <p:txBody>
          <a:bodyPr/>
          <a:lstStyle/>
          <a:p>
            <a:pPr algn="just" eaLnBrk="1" hangingPunct="1">
              <a:lnSpc>
                <a:spcPct val="80000"/>
              </a:lnSpc>
              <a:buFontTx/>
              <a:buNone/>
            </a:pPr>
            <a:r>
              <a:rPr lang="lv-LV" sz="2000" i="1" dirty="0" smtClean="0"/>
              <a:t>     </a:t>
            </a:r>
            <a:r>
              <a:rPr lang="lv-LV" sz="2800" i="1" dirty="0" smtClean="0"/>
              <a:t>28 Tēvs, pagodini Savu Vārdu!" Tad atskanēja balss no debesīm: "Es Viņu esmu pagodinājis un pagodināšu atkal!" 29 Tad ļaudis, kas tur stāvēja un to bija dzirdējuši, sprieda: „Tas bija pērkons,” bet citi teica: "Eņģelis ar Viņu ir runājis."</a:t>
            </a:r>
            <a:r>
              <a:rPr lang="lv-LV" dirty="0" smtClean="0"/>
              <a:t> </a:t>
            </a:r>
          </a:p>
        </p:txBody>
      </p:sp>
      <p:sp>
        <p:nvSpPr>
          <p:cNvPr id="7" name="Rectangle 6"/>
          <p:cNvSpPr>
            <a:spLocks noChangeArrowheads="1"/>
          </p:cNvSpPr>
          <p:nvPr/>
        </p:nvSpPr>
        <p:spPr bwMode="auto">
          <a:xfrm>
            <a:off x="0" y="1916113"/>
            <a:ext cx="5940425" cy="4789487"/>
          </a:xfrm>
          <a:prstGeom prst="rect">
            <a:avLst/>
          </a:prstGeom>
          <a:noFill/>
          <a:ln w="9525">
            <a:noFill/>
            <a:miter lim="800000"/>
            <a:headEnd/>
            <a:tailEnd/>
          </a:ln>
        </p:spPr>
        <p:txBody>
          <a:bodyPr>
            <a:spAutoFit/>
          </a:bodyPr>
          <a:lstStyle/>
          <a:p>
            <a:pPr>
              <a:buFontTx/>
              <a:buChar char="•"/>
            </a:pPr>
            <a:r>
              <a:rPr lang="lv-LV" sz="2800" b="1"/>
              <a:t>Balss atskanēja no debesīm un pagodināja Jēzu.</a:t>
            </a:r>
            <a:r>
              <a:rPr lang="lv-LV" sz="2800"/>
              <a:t> </a:t>
            </a:r>
            <a:endParaRPr lang="lv-LV" sz="4000" b="1"/>
          </a:p>
          <a:p>
            <a:pPr>
              <a:buFontTx/>
              <a:buChar char="•"/>
            </a:pPr>
            <a:r>
              <a:rPr lang="lv-LV" sz="2800" b="1"/>
              <a:t>Daži, kas domā, ka tas ir pērkons, citi - ka eņģelis runājis, bet tikai Jēzus mācekļi sadzird šīs balss īsto vēstījumu.</a:t>
            </a:r>
            <a:r>
              <a:rPr lang="lv-LV" sz="2800"/>
              <a:t> </a:t>
            </a:r>
          </a:p>
          <a:p>
            <a:pPr>
              <a:buFontTx/>
              <a:buChar char="•"/>
            </a:pPr>
            <a:r>
              <a:rPr lang="lv-LV" sz="2800" b="1"/>
              <a:t>Kamēr</a:t>
            </a:r>
            <a:r>
              <a:rPr lang="lv-LV" sz="2800"/>
              <a:t> tu esi </a:t>
            </a:r>
            <a:r>
              <a:rPr lang="lv-LV" sz="2800" b="1"/>
              <a:t>neticīgs</a:t>
            </a:r>
            <a:r>
              <a:rPr lang="lv-LV" sz="2800"/>
              <a:t> tu </a:t>
            </a:r>
            <a:r>
              <a:rPr lang="lv-LV" sz="2800" b="1"/>
              <a:t>nespēj</a:t>
            </a:r>
            <a:r>
              <a:rPr lang="lv-LV" sz="2800"/>
              <a:t> </a:t>
            </a:r>
            <a:r>
              <a:rPr lang="lv-LV" sz="2800" b="1"/>
              <a:t>ieraudzīt</a:t>
            </a:r>
            <a:r>
              <a:rPr lang="lv-LV" sz="2800"/>
              <a:t> arī </a:t>
            </a:r>
            <a:r>
              <a:rPr lang="lv-LV" sz="2800" b="1"/>
              <a:t>Dievu</a:t>
            </a:r>
            <a:r>
              <a:rPr lang="lv-LV" sz="2800"/>
              <a:t> </a:t>
            </a:r>
            <a:r>
              <a:rPr lang="lv-LV" sz="2800" b="1"/>
              <a:t>aiz</a:t>
            </a:r>
            <a:r>
              <a:rPr lang="lv-LV" sz="2800"/>
              <a:t> Viņa </a:t>
            </a:r>
            <a:r>
              <a:rPr lang="lv-LV" sz="2800" b="1"/>
              <a:t>radības </a:t>
            </a:r>
            <a:r>
              <a:rPr lang="lv-LV" sz="2800"/>
              <a:t>mums</a:t>
            </a:r>
            <a:r>
              <a:rPr lang="lv-LV" sz="2800" b="1"/>
              <a:t> visapkārt</a:t>
            </a:r>
            <a:r>
              <a:rPr lang="lv-LV" sz="2800"/>
              <a:t>, tikai tad, kad tu </a:t>
            </a:r>
            <a:r>
              <a:rPr lang="lv-LV" sz="2800" b="1"/>
              <a:t>kļūsti</a:t>
            </a:r>
            <a:r>
              <a:rPr lang="lv-LV" sz="2800"/>
              <a:t> </a:t>
            </a:r>
            <a:r>
              <a:rPr lang="lv-LV" sz="2800" b="1"/>
              <a:t>ticīgs</a:t>
            </a:r>
            <a:r>
              <a:rPr lang="lv-LV" sz="2800"/>
              <a:t> tu sāc </a:t>
            </a:r>
            <a:r>
              <a:rPr lang="lv-LV" sz="2800" b="1"/>
              <a:t>ieraudzīt</a:t>
            </a:r>
            <a:r>
              <a:rPr lang="lv-LV" sz="2800"/>
              <a:t> šādas </a:t>
            </a:r>
            <a:r>
              <a:rPr lang="lv-LV" sz="2800" b="1"/>
              <a:t>lietas</a:t>
            </a:r>
            <a:r>
              <a:rPr lang="lv-LV" sz="2800"/>
              <a:t>.</a:t>
            </a:r>
          </a:p>
        </p:txBody>
      </p:sp>
      <p:pic>
        <p:nvPicPr>
          <p:cNvPr id="6149" name="Picture 5"/>
          <p:cNvPicPr>
            <a:picLocks noChangeAspect="1" noChangeArrowheads="1"/>
          </p:cNvPicPr>
          <p:nvPr/>
        </p:nvPicPr>
        <p:blipFill>
          <a:blip r:embed="rId2"/>
          <a:srcRect/>
          <a:stretch>
            <a:fillRect/>
          </a:stretch>
        </p:blipFill>
        <p:spPr bwMode="auto">
          <a:xfrm>
            <a:off x="5867400" y="1940960"/>
            <a:ext cx="3276600" cy="4369353"/>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9"/>
                                        </p:tgtEl>
                                        <p:attrNameLst>
                                          <p:attrName>style.visibility</p:attrName>
                                        </p:attrNameLst>
                                      </p:cBhvr>
                                      <p:to>
                                        <p:strVal val="visible"/>
                                      </p:to>
                                    </p:set>
                                    <p:animEffect transition="in" filter="fade">
                                      <p:cBhvr>
                                        <p:cTn id="11" dur="2000"/>
                                        <p:tgtEl>
                                          <p:spTgt spid="614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467850" cy="1052513"/>
          </a:xfrm>
        </p:spPr>
        <p:txBody>
          <a:bodyPr/>
          <a:lstStyle/>
          <a:p>
            <a:pPr algn="just" eaLnBrk="1" hangingPunct="1">
              <a:lnSpc>
                <a:spcPct val="80000"/>
              </a:lnSpc>
              <a:buFontTx/>
              <a:buNone/>
            </a:pPr>
            <a:r>
              <a:rPr lang="lv-LV" sz="1800" i="1" dirty="0" smtClean="0"/>
              <a:t>     </a:t>
            </a:r>
            <a:r>
              <a:rPr lang="lv-LV" sz="2800" i="1" dirty="0" smtClean="0"/>
              <a:t>30 Bet Jēzus sacīja: "Ne Manis dēļ šī balss atskanējusi, bet jūsu dēļ. 31 Tagad ir šī pasaule tiek tiesāta. Nu šīs pasaules valdnieks tiks padzīts. 32 Un, kad Es no zemes tikšu paaugstināts, Es visus vilkšu pie Sevis." 33 To Viņš sacīja norādīdams, kādā nāvē Viņam bija mirt.</a:t>
            </a:r>
            <a:r>
              <a:rPr lang="lv-LV" sz="2800" dirty="0" smtClean="0"/>
              <a:t> </a:t>
            </a:r>
          </a:p>
        </p:txBody>
      </p:sp>
      <p:sp>
        <p:nvSpPr>
          <p:cNvPr id="7" name="Rectangle 6"/>
          <p:cNvSpPr>
            <a:spLocks noChangeArrowheads="1"/>
          </p:cNvSpPr>
          <p:nvPr/>
        </p:nvSpPr>
        <p:spPr bwMode="auto">
          <a:xfrm>
            <a:off x="0" y="1700213"/>
            <a:ext cx="5940425" cy="5216525"/>
          </a:xfrm>
          <a:prstGeom prst="rect">
            <a:avLst/>
          </a:prstGeom>
          <a:noFill/>
          <a:ln w="9525">
            <a:noFill/>
            <a:miter lim="800000"/>
            <a:headEnd/>
            <a:tailEnd/>
          </a:ln>
        </p:spPr>
        <p:txBody>
          <a:bodyPr>
            <a:spAutoFit/>
          </a:bodyPr>
          <a:lstStyle/>
          <a:p>
            <a:pPr>
              <a:buFontTx/>
              <a:buChar char="•"/>
            </a:pPr>
            <a:r>
              <a:rPr lang="lv-LV" sz="2800" b="1" dirty="0"/>
              <a:t>Šīs pasaules kungs tiek uzvarēts un izstumts ārā ar Jēzus nāvi.</a:t>
            </a:r>
            <a:r>
              <a:rPr lang="lv-LV" sz="2800" dirty="0"/>
              <a:t> </a:t>
            </a:r>
            <a:endParaRPr lang="lv-LV" sz="4000" b="1" dirty="0"/>
          </a:p>
          <a:p>
            <a:pPr>
              <a:buFontTx/>
              <a:buChar char="•"/>
            </a:pPr>
            <a:r>
              <a:rPr lang="lv-LV" sz="2800" b="1" dirty="0"/>
              <a:t>Un ja nebūtu šādu Jēzus vārdu, vai tad mēs varētu to zināt, taču tik daudz velna neģēlību notiek apkārt. Taču Dievs, Kristū ir svinējis uzvaru.</a:t>
            </a:r>
            <a:r>
              <a:rPr lang="lv-LV" sz="2800" dirty="0"/>
              <a:t> </a:t>
            </a:r>
          </a:p>
          <a:p>
            <a:pPr>
              <a:buFontTx/>
              <a:buChar char="•"/>
            </a:pPr>
            <a:r>
              <a:rPr lang="lv-LV" sz="2800" b="1" dirty="0"/>
              <a:t>Visur</a:t>
            </a:r>
            <a:r>
              <a:rPr lang="lv-LV" sz="2800" dirty="0"/>
              <a:t>, kur Dieva </a:t>
            </a:r>
            <a:r>
              <a:rPr lang="lv-LV" sz="2800" b="1" dirty="0"/>
              <a:t>vārda sēkla</a:t>
            </a:r>
            <a:r>
              <a:rPr lang="lv-LV" sz="2800" dirty="0"/>
              <a:t> tiek </a:t>
            </a:r>
            <a:r>
              <a:rPr lang="lv-LV" sz="2800" b="1" dirty="0"/>
              <a:t>sēta</a:t>
            </a:r>
            <a:r>
              <a:rPr lang="lv-LV" sz="2800" dirty="0"/>
              <a:t> tur viņa </a:t>
            </a:r>
            <a:r>
              <a:rPr lang="lv-LV" sz="2800" b="1" dirty="0"/>
              <a:t>valstība</a:t>
            </a:r>
            <a:r>
              <a:rPr lang="lv-LV" sz="2800" dirty="0"/>
              <a:t> </a:t>
            </a:r>
            <a:r>
              <a:rPr lang="lv-LV" sz="2800" b="1" dirty="0"/>
              <a:t>iet plašumā</a:t>
            </a:r>
            <a:r>
              <a:rPr lang="lv-LV" sz="2800" dirty="0"/>
              <a:t>, un tur </a:t>
            </a:r>
            <a:r>
              <a:rPr lang="lv-LV" sz="2800" b="1" dirty="0"/>
              <a:t>velnam</a:t>
            </a:r>
            <a:r>
              <a:rPr lang="lv-LV" sz="2800" dirty="0"/>
              <a:t> </a:t>
            </a:r>
            <a:r>
              <a:rPr lang="lv-LV" sz="2800" b="1" dirty="0"/>
              <a:t>vairs nav spēka</a:t>
            </a:r>
            <a:r>
              <a:rPr lang="lv-LV" sz="2800" dirty="0"/>
              <a:t>. </a:t>
            </a:r>
            <a:r>
              <a:rPr lang="lv-LV" sz="2800" b="1" dirty="0"/>
              <a:t>Acīm</a:t>
            </a:r>
            <a:r>
              <a:rPr lang="lv-LV" sz="2800" dirty="0"/>
              <a:t> to </a:t>
            </a:r>
            <a:r>
              <a:rPr lang="lv-LV" sz="2800" b="1" dirty="0"/>
              <a:t>nevar redzēt</a:t>
            </a:r>
            <a:r>
              <a:rPr lang="lv-LV" sz="2800" dirty="0"/>
              <a:t>, bet Dieva </a:t>
            </a:r>
            <a:r>
              <a:rPr lang="lv-LV" sz="2800" b="1" dirty="0"/>
              <a:t>vārds</a:t>
            </a:r>
            <a:r>
              <a:rPr lang="lv-LV" sz="2800" dirty="0"/>
              <a:t> to mums </a:t>
            </a:r>
            <a:r>
              <a:rPr lang="lv-LV" sz="2800" b="1" dirty="0"/>
              <a:t>apliecina</a:t>
            </a:r>
            <a:r>
              <a:rPr lang="lv-LV" sz="2800" dirty="0"/>
              <a:t>. </a:t>
            </a:r>
          </a:p>
        </p:txBody>
      </p:sp>
      <p:pic>
        <p:nvPicPr>
          <p:cNvPr id="21508" name="Picture 4"/>
          <p:cNvPicPr>
            <a:picLocks noChangeAspect="1" noChangeArrowheads="1"/>
          </p:cNvPicPr>
          <p:nvPr/>
        </p:nvPicPr>
        <p:blipFill>
          <a:blip r:embed="rId2"/>
          <a:srcRect/>
          <a:stretch>
            <a:fillRect/>
          </a:stretch>
        </p:blipFill>
        <p:spPr bwMode="auto">
          <a:xfrm>
            <a:off x="5724525" y="2205038"/>
            <a:ext cx="3257550" cy="424815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1508"/>
                                        </p:tgtEl>
                                        <p:attrNameLst>
                                          <p:attrName>style.visibility</p:attrName>
                                        </p:attrNameLst>
                                      </p:cBhvr>
                                      <p:to>
                                        <p:strVal val="visible"/>
                                      </p:to>
                                    </p:set>
                                    <p:animEffect transition="in" filter="fade">
                                      <p:cBhvr>
                                        <p:cTn id="11" dur="2000"/>
                                        <p:tgtEl>
                                          <p:spTgt spid="2150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1" y="981075"/>
            <a:ext cx="4286248" cy="5509200"/>
          </a:xfrm>
          <a:prstGeom prst="rect">
            <a:avLst/>
          </a:prstGeom>
          <a:noFill/>
          <a:ln w="9525">
            <a:noFill/>
            <a:miter lim="800000"/>
            <a:headEnd/>
            <a:tailEnd/>
          </a:ln>
        </p:spPr>
        <p:txBody>
          <a:bodyPr wrap="square">
            <a:spAutoFit/>
          </a:bodyPr>
          <a:lstStyle/>
          <a:p>
            <a:pPr>
              <a:buFontTx/>
              <a:buChar char="•"/>
            </a:pPr>
            <a:r>
              <a:rPr lang="lv-LV" sz="3200" b="1" dirty="0"/>
              <a:t>Tā stunda</a:t>
            </a:r>
            <a:r>
              <a:rPr lang="lv-LV" sz="3200" dirty="0"/>
              <a:t>, kuras dēļ </a:t>
            </a:r>
            <a:r>
              <a:rPr lang="lv-LV" sz="3200" b="1" dirty="0"/>
              <a:t>Jēzus</a:t>
            </a:r>
            <a:r>
              <a:rPr lang="lv-LV" sz="3200" dirty="0"/>
              <a:t> ir </a:t>
            </a:r>
            <a:r>
              <a:rPr lang="lv-LV" sz="3200" b="1" dirty="0"/>
              <a:t>nācis</a:t>
            </a:r>
            <a:r>
              <a:rPr lang="lv-LV" sz="3200" dirty="0"/>
              <a:t>, </a:t>
            </a:r>
            <a:r>
              <a:rPr lang="lv-LV" sz="3200" b="1" dirty="0"/>
              <a:t>tuvojās</a:t>
            </a:r>
            <a:r>
              <a:rPr lang="lv-LV" sz="3200" dirty="0"/>
              <a:t>. </a:t>
            </a:r>
          </a:p>
          <a:p>
            <a:pPr>
              <a:buFontTx/>
              <a:buChar char="•"/>
            </a:pPr>
            <a:r>
              <a:rPr lang="lv-LV" sz="3200" b="1" dirty="0"/>
              <a:t>Jēzus</a:t>
            </a:r>
            <a:r>
              <a:rPr lang="lv-LV" sz="3200" dirty="0"/>
              <a:t> to </a:t>
            </a:r>
            <a:r>
              <a:rPr lang="lv-LV" sz="3200" b="1" dirty="0"/>
              <a:t>zina</a:t>
            </a:r>
            <a:r>
              <a:rPr lang="lv-LV" sz="3200" dirty="0"/>
              <a:t> un </a:t>
            </a:r>
            <a:r>
              <a:rPr lang="lv-LV" sz="3200" b="1" dirty="0"/>
              <a:t>gara acīm</a:t>
            </a:r>
            <a:r>
              <a:rPr lang="lv-LV" sz="3200" dirty="0"/>
              <a:t> jau </a:t>
            </a:r>
            <a:r>
              <a:rPr lang="lv-LV" sz="3200" b="1" dirty="0"/>
              <a:t>redz</a:t>
            </a:r>
            <a:r>
              <a:rPr lang="lv-LV" sz="3200" dirty="0"/>
              <a:t>. </a:t>
            </a:r>
          </a:p>
          <a:p>
            <a:pPr>
              <a:buFontTx/>
              <a:buChar char="•"/>
            </a:pPr>
            <a:r>
              <a:rPr lang="lv-LV" sz="3200" dirty="0" smtClean="0"/>
              <a:t>Jēzus </a:t>
            </a:r>
            <a:r>
              <a:rPr lang="lv-LV" sz="3200" b="1" dirty="0" smtClean="0"/>
              <a:t>dodas</a:t>
            </a:r>
            <a:r>
              <a:rPr lang="lv-LV" sz="3200" dirty="0"/>
              <a:t>, lai savu </a:t>
            </a:r>
            <a:r>
              <a:rPr lang="lv-LV" sz="3200" b="1" dirty="0"/>
              <a:t>misiju</a:t>
            </a:r>
            <a:r>
              <a:rPr lang="lv-LV" sz="3200" dirty="0"/>
              <a:t> </a:t>
            </a:r>
            <a:r>
              <a:rPr lang="lv-LV" sz="3200" b="1" dirty="0"/>
              <a:t>izpildītu</a:t>
            </a:r>
            <a:r>
              <a:rPr lang="lv-LV" sz="3200" dirty="0"/>
              <a:t> līdz </a:t>
            </a:r>
            <a:r>
              <a:rPr lang="lv-LV" sz="3200" b="1" dirty="0"/>
              <a:t>galam, </a:t>
            </a:r>
            <a:r>
              <a:rPr lang="lv-LV" sz="3200" dirty="0"/>
              <a:t>sakautu šīs </a:t>
            </a:r>
            <a:r>
              <a:rPr lang="lv-LV" sz="3200" b="1" dirty="0"/>
              <a:t>pasaules valdnieku</a:t>
            </a:r>
            <a:r>
              <a:rPr lang="lv-LV" sz="3200" dirty="0"/>
              <a:t>, </a:t>
            </a:r>
            <a:r>
              <a:rPr lang="lv-LV" sz="3200" b="1" dirty="0"/>
              <a:t>elli</a:t>
            </a:r>
            <a:r>
              <a:rPr lang="lv-LV" sz="3200" dirty="0"/>
              <a:t> un </a:t>
            </a:r>
            <a:r>
              <a:rPr lang="lv-LV" sz="3200" b="1" dirty="0"/>
              <a:t>nāvi</a:t>
            </a:r>
            <a:r>
              <a:rPr lang="lv-LV" sz="3200" dirty="0"/>
              <a:t>.</a:t>
            </a:r>
            <a:r>
              <a:rPr lang="lv-LV" sz="2000" dirty="0"/>
              <a:t> </a:t>
            </a:r>
            <a:r>
              <a:rPr lang="lv-LV" sz="3200" dirty="0"/>
              <a:t>Āmen</a:t>
            </a:r>
          </a:p>
        </p:txBody>
      </p:sp>
      <p:pic>
        <p:nvPicPr>
          <p:cNvPr id="7174" name="Picture 6"/>
          <p:cNvPicPr>
            <a:picLocks noChangeAspect="1" noChangeArrowheads="1"/>
          </p:cNvPicPr>
          <p:nvPr/>
        </p:nvPicPr>
        <p:blipFill>
          <a:blip r:embed="rId2"/>
          <a:srcRect/>
          <a:stretch>
            <a:fillRect/>
          </a:stretch>
        </p:blipFill>
        <p:spPr bwMode="auto">
          <a:xfrm>
            <a:off x="4214810" y="1052513"/>
            <a:ext cx="4929189" cy="536304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4"/>
                                        </p:tgtEl>
                                        <p:attrNameLst>
                                          <p:attrName>style.visibility</p:attrName>
                                        </p:attrNameLst>
                                      </p:cBhvr>
                                      <p:to>
                                        <p:strVal val="visible"/>
                                      </p:to>
                                    </p:set>
                                    <p:animEffect transition="in" filter="fade">
                                      <p:cBhvr>
                                        <p:cTn id="11" dur="2000"/>
                                        <p:tgtEl>
                                          <p:spTgt spid="717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921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3023</TotalTime>
  <Words>816</Words>
  <Application>Microsoft Office PowerPoint</Application>
  <PresentationFormat>On-screen Show (4:3)</PresentationFormat>
  <Paragraphs>36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Default Design</vt:lpstr>
      <vt:lpstr>Jņ.12:23-33 Jēzum jātop paaugstinātam</vt:lpstr>
      <vt:lpstr>Jņ.12:23-33 Jēzum jātop paaugstinātam</vt:lpstr>
      <vt:lpstr>Slide 3</vt:lpstr>
      <vt:lpstr>Slide 4</vt:lpstr>
      <vt:lpstr>Slide 5</vt:lpstr>
      <vt:lpstr>Slide 6</vt:lpstr>
      <vt:lpstr>Slide 7</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65</cp:revision>
  <dcterms:created xsi:type="dcterms:W3CDTF">2010-10-07T14:46:11Z</dcterms:created>
  <dcterms:modified xsi:type="dcterms:W3CDTF">2018-03-19T08:12:49Z</dcterms:modified>
</cp:coreProperties>
</file>