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2" r:id="rId2"/>
    <p:sldId id="287" r:id="rId3"/>
    <p:sldId id="290" r:id="rId4"/>
    <p:sldId id="296" r:id="rId5"/>
    <p:sldId id="294" r:id="rId6"/>
    <p:sldId id="295" r:id="rId7"/>
    <p:sldId id="289" r:id="rId8"/>
    <p:sldId id="288" r:id="rId9"/>
    <p:sldId id="283" r:id="rId10"/>
    <p:sldId id="284" r:id="rId11"/>
    <p:sldId id="285" r:id="rId12"/>
    <p:sldId id="297" r:id="rId13"/>
    <p:sldId id="291" r:id="rId14"/>
    <p:sldId id="286" r:id="rId15"/>
    <p:sldId id="292" r:id="rId16"/>
    <p:sldId id="293" r:id="rId17"/>
    <p:sldId id="272" r:id="rId18"/>
  </p:sldIdLst>
  <p:sldSz cx="9144000" cy="6858000" type="screen4x3"/>
  <p:notesSz cx="6797675" cy="9926638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EF983FC-C4BF-4F7C-9D40-CF2294EF524F}" type="datetimeFigureOut">
              <a:rPr lang="en-US"/>
              <a:pPr>
                <a:defRPr/>
              </a:pPr>
              <a:t>2/11/2023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0847E63-47B2-40B9-9C30-AA6259888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A96C8-9076-4A47-9D31-6337A4B65B5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1B0C-0EFC-4B36-8A75-4D321E9542C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7706D-70F8-40F4-ABB2-9C7B9865FA7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189BE-0D62-4CDF-AFE5-241C9CEC95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828C-7E15-4A8C-9BE2-BD2F22869EBF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D839A-A3D7-4503-B53D-AC72DD72B8B4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B43D-C1AB-42D9-80E6-F1EF001C7F19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F58E-FD3A-4CD7-9959-DD45F665EAF8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2460-2AD7-412F-B40E-27EAED140C8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47C7-FE3D-4DC3-9D15-E5912D2C584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B13-06BF-4D8D-BA8D-715E9115236C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6834BF6-97C3-4284-BD6E-75F354DF03E0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37" y="71414"/>
            <a:ext cx="8894763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Ap.d.26:4-23 Pāvila liecība</a:t>
            </a:r>
          </a:p>
        </p:txBody>
      </p:sp>
      <p:pic>
        <p:nvPicPr>
          <p:cNvPr id="2051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3025"/>
            <a:ext cx="4857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7429500" y="0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12.feb.2023.</a:t>
            </a:r>
            <a:endParaRPr lang="lv-LV" sz="2000" dirty="0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5580063" y="857232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lv-LV" sz="2000" b="1" dirty="0">
                <a:latin typeface="Verdana" pitchFamily="34" charset="0"/>
              </a:rPr>
              <a:t>māc. Roberts Otomers</a:t>
            </a: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85932-CD11-4957-B062-D30D0B383F5F}" type="slidenum">
              <a:rPr lang="lv-LV" smtClean="0"/>
              <a:pPr/>
              <a:t>1</a:t>
            </a:fld>
            <a:endParaRPr lang="lv-LV" smtClean="0"/>
          </a:p>
        </p:txBody>
      </p:sp>
      <p:pic>
        <p:nvPicPr>
          <p:cNvPr id="7" name="Picture 2" descr="Did Jesus Violate Paul's Free Will? - Cerebral Fai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097" y="1211366"/>
            <a:ext cx="7380311" cy="5646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144000" cy="108108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lv-LV" sz="2800" i="1" baseline="30000" dirty="0" smtClean="0"/>
              <a:t>12</a:t>
            </a:r>
            <a:r>
              <a:rPr lang="lv-LV" sz="2800" i="1" dirty="0" smtClean="0"/>
              <a:t> Ar tādu nolūku es devos uz Damasku ar virspriesteru pilnvaru un pavēli, </a:t>
            </a:r>
            <a:r>
              <a:rPr lang="lv-LV" sz="2800" i="1" baseline="30000" dirty="0" smtClean="0"/>
              <a:t>13</a:t>
            </a:r>
            <a:r>
              <a:rPr lang="lv-LV" sz="2800" i="1" dirty="0" smtClean="0"/>
              <a:t> un, dienas vidū pa ceļu ejot, ak, ķēniņ, es ieraudzīju gaismu no debesīm, spožāku par sauli, kas apspīdēja mani un manus ceļabiedrus. </a:t>
            </a:r>
            <a:r>
              <a:rPr lang="lv-LV" sz="2800" i="1" baseline="30000" dirty="0" smtClean="0"/>
              <a:t>14</a:t>
            </a:r>
            <a:r>
              <a:rPr lang="lv-LV" sz="2800" i="1" dirty="0" smtClean="0"/>
              <a:t> Mēs nokritām visi pie zemes, un es dzirdēju balsi uzrunājam mani ebreju valodā: </a:t>
            </a:r>
            <a:r>
              <a:rPr lang="lv-LV" sz="2800" i="1" dirty="0" err="1" smtClean="0"/>
              <a:t>Saul</a:t>
            </a:r>
            <a:r>
              <a:rPr lang="lv-LV" sz="2800" i="1" dirty="0" smtClean="0"/>
              <a:t>, </a:t>
            </a:r>
            <a:r>
              <a:rPr lang="lv-LV" sz="2800" i="1" dirty="0" err="1" smtClean="0"/>
              <a:t>Saul</a:t>
            </a:r>
            <a:r>
              <a:rPr lang="lv-LV" sz="2800" i="1" dirty="0" smtClean="0"/>
              <a:t>, kādēļ tu mani vajā?</a:t>
            </a:r>
          </a:p>
          <a:p>
            <a:pPr marL="0" indent="0" algn="just">
              <a:spcBef>
                <a:spcPts val="0"/>
              </a:spcBef>
              <a:buNone/>
            </a:pPr>
            <a:endParaRPr lang="lv-LV" sz="2800" i="1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05B80C-BEDF-4746-885B-CD180E22A792}" type="slidenum">
              <a:rPr lang="lv-LV" smtClean="0"/>
              <a:pPr/>
              <a:t>10</a:t>
            </a:fld>
            <a:endParaRPr lang="lv-LV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50900"/>
          </a:xfrm>
        </p:spPr>
        <p:txBody>
          <a:bodyPr/>
          <a:lstStyle/>
          <a:p>
            <a:pPr eaLnBrk="1" hangingPunct="1"/>
            <a:r>
              <a:rPr lang="lv-LV" sz="3800" b="1" dirty="0" smtClean="0">
                <a:solidFill>
                  <a:schemeClr val="tx1"/>
                </a:solidFill>
              </a:rPr>
              <a:t>2. Pāvils satiek Kristu</a:t>
            </a:r>
          </a:p>
        </p:txBody>
      </p:sp>
      <p:pic>
        <p:nvPicPr>
          <p:cNvPr id="8" name="Picture 2" descr="Did Jesus Violate Paul's Free Will? - Cerebral Fai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428999"/>
            <a:ext cx="3419871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Oval 8"/>
          <p:cNvSpPr/>
          <p:nvPr/>
        </p:nvSpPr>
        <p:spPr>
          <a:xfrm>
            <a:off x="108520" y="3717032"/>
            <a:ext cx="568761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err="1" smtClean="0">
                <a:solidFill>
                  <a:schemeClr val="tx1"/>
                </a:solidFill>
              </a:rPr>
              <a:t>Saul</a:t>
            </a:r>
            <a:r>
              <a:rPr lang="lv-LV" sz="3600" b="1" dirty="0" smtClean="0">
                <a:solidFill>
                  <a:schemeClr val="tx1"/>
                </a:solidFill>
              </a:rPr>
              <a:t>, </a:t>
            </a:r>
            <a:r>
              <a:rPr lang="lv-LV" sz="3600" b="1" dirty="0" err="1" smtClean="0">
                <a:solidFill>
                  <a:schemeClr val="tx1"/>
                </a:solidFill>
              </a:rPr>
              <a:t>Saul</a:t>
            </a:r>
            <a:r>
              <a:rPr lang="lv-LV" sz="3600" b="1" dirty="0" smtClean="0">
                <a:solidFill>
                  <a:schemeClr val="tx1"/>
                </a:solidFill>
              </a:rPr>
              <a:t>, kāpēc tu mani vajā?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7504" y="5445224"/>
            <a:ext cx="7056784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Kāpēc Jēzus uzmeklē Dieva pretinieku?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5" grpId="0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lv-LV" sz="2800" i="1" baseline="30000" dirty="0" smtClean="0"/>
              <a:t>15</a:t>
            </a:r>
            <a:r>
              <a:rPr lang="lv-LV" sz="2800" i="1" dirty="0" smtClean="0"/>
              <a:t> Bet es jautāju: Kungs, kas tu esi? Kungs sacīja: es esmu Jēzus, ko tu vajā. </a:t>
            </a:r>
            <a:r>
              <a:rPr lang="lv-LV" sz="2800" i="1" baseline="30000" dirty="0" smtClean="0"/>
              <a:t>16</a:t>
            </a:r>
            <a:r>
              <a:rPr lang="lv-LV" sz="2800" i="1" dirty="0" smtClean="0"/>
              <a:t> Celies augšā un nostājies uz savām kājām; es parādījos tev tādēļ, ka esmu izraudzījis tevi par kalpu un liecinieku tam, ko tu redzēji un ko es tev rādīšu.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FDED5A-73EA-479E-89EB-9D29A271FCAB}" type="slidenum">
              <a:rPr lang="lv-LV" smtClean="0"/>
              <a:pPr/>
              <a:t>11</a:t>
            </a:fld>
            <a:endParaRPr lang="lv-LV" smtClean="0"/>
          </a:p>
        </p:txBody>
      </p:sp>
      <p:sp>
        <p:nvSpPr>
          <p:cNvPr id="12290" name="AutoShape 2" descr="Change of Heart and Mind – HeartQuest 1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2" name="AutoShape 4" descr="Change of Heart and Mind – HeartQuest 1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725" y="2348880"/>
            <a:ext cx="7153275" cy="401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Oval 8"/>
          <p:cNvSpPr/>
          <p:nvPr/>
        </p:nvSpPr>
        <p:spPr>
          <a:xfrm>
            <a:off x="1691680" y="1700808"/>
            <a:ext cx="568761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err="1" smtClean="0">
                <a:solidFill>
                  <a:schemeClr val="tx1"/>
                </a:solidFill>
              </a:rPr>
              <a:t>Sauls</a:t>
            </a:r>
            <a:r>
              <a:rPr lang="lv-LV" sz="3600" b="1" dirty="0" smtClean="0">
                <a:solidFill>
                  <a:schemeClr val="tx1"/>
                </a:solidFill>
              </a:rPr>
              <a:t> cīnījās par taisnību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7504" y="5445224"/>
            <a:ext cx="7776864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Bet izrādījās, ka viņš bija cīnījies pret Dievu?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Why Did the Lord Jesus Approve of Peter's Faith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76864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/>
          <a:lstStyle/>
          <a:p>
            <a:pPr lvl="0"/>
            <a:r>
              <a:rPr lang="lv-LV" b="1" dirty="0" smtClean="0"/>
              <a:t>Lab</a:t>
            </a:r>
            <a:r>
              <a:rPr lang="lv-LV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Liecība</a:t>
            </a:r>
            <a:r>
              <a:rPr lang="lv-LV" b="1" dirty="0" smtClean="0"/>
              <a:t>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4BE11-D411-4C1C-AD92-CEE9F859581E}" type="slidenum">
              <a:rPr lang="lv-LV" smtClean="0"/>
              <a:pPr>
                <a:defRPr/>
              </a:pPr>
              <a:t>12</a:t>
            </a:fld>
            <a:endParaRPr lang="lv-LV"/>
          </a:p>
        </p:txBody>
      </p:sp>
      <p:sp>
        <p:nvSpPr>
          <p:cNvPr id="7" name="Oval 6"/>
          <p:cNvSpPr/>
          <p:nvPr/>
        </p:nvSpPr>
        <p:spPr>
          <a:xfrm>
            <a:off x="0" y="5301208"/>
            <a:ext cx="9144000" cy="1080120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200" b="1" dirty="0" smtClean="0">
                <a:solidFill>
                  <a:schemeClr val="tx1"/>
                </a:solidFill>
              </a:rPr>
              <a:t>Pāvils</a:t>
            </a:r>
            <a:r>
              <a:rPr lang="lv-LV" sz="3200" dirty="0" smtClean="0">
                <a:solidFill>
                  <a:schemeClr val="tx1"/>
                </a:solidFill>
              </a:rPr>
              <a:t>: </a:t>
            </a:r>
            <a:r>
              <a:rPr lang="lv-LV" sz="3200" i="1" dirty="0" smtClean="0">
                <a:solidFill>
                  <a:schemeClr val="tx1"/>
                </a:solidFill>
              </a:rPr>
              <a:t>Manā nespēkā Dieva spēks varens parādās </a:t>
            </a:r>
            <a:r>
              <a:rPr lang="lv-LV" sz="3200" dirty="0" smtClean="0">
                <a:solidFill>
                  <a:schemeClr val="tx1"/>
                </a:solidFill>
              </a:rPr>
              <a:t>(2.Kor.12:9)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144000" cy="108108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lv-LV" sz="2800" i="1" baseline="30000" dirty="0" smtClean="0"/>
              <a:t>17</a:t>
            </a:r>
            <a:r>
              <a:rPr lang="lv-LV" sz="2800" i="1" dirty="0" smtClean="0"/>
              <a:t> Es tevi izrāvu laukā no šīs tautas un no pagāniem, pie kuriem es tevi sūtīšu, </a:t>
            </a:r>
            <a:r>
              <a:rPr lang="lv-LV" sz="2800" i="1" baseline="30000" dirty="0" smtClean="0"/>
              <a:t>18</a:t>
            </a:r>
            <a:r>
              <a:rPr lang="lv-LV" sz="2800" i="1" dirty="0" smtClean="0"/>
              <a:t> lai tu atvērtu viņu acis un viņi atgrieztos no tumsas gaismā, no sātana varas pie Dieva, lai saņemtu grēku piedošanu un ticībā uz mani iemantotu vietu starp svētajiem.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05B80C-BEDF-4746-885B-CD180E22A792}" type="slidenum">
              <a:rPr lang="lv-LV" smtClean="0"/>
              <a:pPr/>
              <a:t>13</a:t>
            </a:fld>
            <a:endParaRPr lang="lv-LV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50900"/>
          </a:xfrm>
        </p:spPr>
        <p:txBody>
          <a:bodyPr/>
          <a:lstStyle/>
          <a:p>
            <a:pPr eaLnBrk="1" hangingPunct="1"/>
            <a:r>
              <a:rPr lang="lv-LV" sz="3800" b="1" dirty="0" smtClean="0">
                <a:solidFill>
                  <a:schemeClr val="tx1"/>
                </a:solidFill>
              </a:rPr>
              <a:t>Jēzus aicina Pāvilu speciālā misijā</a:t>
            </a:r>
          </a:p>
        </p:txBody>
      </p:sp>
      <p:sp>
        <p:nvSpPr>
          <p:cNvPr id="6146" name="AutoShape 2" descr="St. Paul the Apostle - Mission | Britannica"/>
          <p:cNvSpPr>
            <a:spLocks noChangeAspect="1" noChangeArrowheads="1"/>
          </p:cNvSpPr>
          <p:nvPr/>
        </p:nvSpPr>
        <p:spPr bwMode="auto">
          <a:xfrm>
            <a:off x="155575" y="-769938"/>
            <a:ext cx="2847975" cy="1609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St. Paul the Apostle - Mission | Britannica"/>
          <p:cNvSpPr>
            <a:spLocks noChangeAspect="1" noChangeArrowheads="1"/>
          </p:cNvSpPr>
          <p:nvPr/>
        </p:nvSpPr>
        <p:spPr bwMode="auto">
          <a:xfrm>
            <a:off x="155575" y="-769938"/>
            <a:ext cx="2847975" cy="1609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" name="AutoShape 6" descr="Apostle Paul's Mission for the Salvation of Genti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" name="AutoShape 8" descr="Apostle Paul's Mission for the Salvation of Genti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9144000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Oval 10"/>
          <p:cNvSpPr/>
          <p:nvPr/>
        </p:nvSpPr>
        <p:spPr>
          <a:xfrm>
            <a:off x="3456384" y="2780928"/>
            <a:ext cx="5687616" cy="1512168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</a:rPr>
              <a:t>Dieva pretinieks izredzēts kļūt par Dieva gaismas nesēju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07504" y="5445224"/>
            <a:ext cx="518457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Izraut cilvēkus no sātana varas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88024" y="5373216"/>
            <a:ext cx="4248472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200" b="1" dirty="0" smtClean="0">
                <a:solidFill>
                  <a:schemeClr val="tx1"/>
                </a:solidFill>
              </a:rPr>
              <a:t>Saņemt grēku piedošanu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5" grpId="0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lv-LV" sz="2800" i="1" baseline="30000" dirty="0" smtClean="0"/>
              <a:t>20</a:t>
            </a:r>
            <a:r>
              <a:rPr lang="lv-LV" sz="2800" i="1" dirty="0" smtClean="0"/>
              <a:t>  Vispirms </a:t>
            </a:r>
            <a:r>
              <a:rPr lang="lv-LV" sz="2800" i="1" dirty="0" err="1" smtClean="0"/>
              <a:t>damaskiešiem</a:t>
            </a:r>
            <a:r>
              <a:rPr lang="lv-LV" sz="2800" i="1" dirty="0" smtClean="0"/>
              <a:t>, pēc tam </a:t>
            </a:r>
            <a:r>
              <a:rPr lang="lv-LV" sz="2800" i="1" dirty="0" err="1" smtClean="0"/>
              <a:t>jeruzālemiešiem</a:t>
            </a:r>
            <a:r>
              <a:rPr lang="lv-LV" sz="2800" i="1" dirty="0" smtClean="0"/>
              <a:t> un visā jūdu zemē, un arī pagāniem es sludināju grēku nožēlu, lai tie atgriežas pie Dieva un dara grēku nožēlas cienīgus darbus. </a:t>
            </a:r>
            <a:r>
              <a:rPr lang="lv-LV" sz="2800" i="1" baseline="30000" dirty="0" smtClean="0"/>
              <a:t>21</a:t>
            </a:r>
            <a:r>
              <a:rPr lang="lv-LV" sz="2800" i="1" dirty="0" smtClean="0"/>
              <a:t> Tādēļ jūdi sagūstīja mani templī un gribēja noslepkavot.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13D975-61E8-48D5-8201-6762D198C839}" type="slidenum">
              <a:rPr lang="lv-LV" smtClean="0"/>
              <a:pPr/>
              <a:t>14</a:t>
            </a:fld>
            <a:endParaRPr lang="lv-LV" smtClean="0"/>
          </a:p>
        </p:txBody>
      </p:sp>
      <p:sp>
        <p:nvSpPr>
          <p:cNvPr id="5" name="Rectangle 6"/>
          <p:cNvSpPr txBox="1">
            <a:spLocks noGrp="1" noChangeArrowheads="1"/>
          </p:cNvSpPr>
          <p:nvPr/>
        </p:nvSpPr>
        <p:spPr bwMode="auto">
          <a:xfrm>
            <a:off x="6553200" y="6612625"/>
            <a:ext cx="2133600" cy="37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2417AC1-9083-4E14-8407-18617EC14D49}" type="slidenum">
              <a:rPr lang="lv-LV" sz="1400"/>
              <a:pPr algn="r"/>
              <a:t>14</a:t>
            </a:fld>
            <a:endParaRPr lang="lv-LV" sz="1400"/>
          </a:p>
        </p:txBody>
      </p:sp>
      <p:sp>
        <p:nvSpPr>
          <p:cNvPr id="6" name="Rectangle 6"/>
          <p:cNvSpPr txBox="1">
            <a:spLocks noGrp="1" noChangeArrowheads="1"/>
          </p:cNvSpPr>
          <p:nvPr/>
        </p:nvSpPr>
        <p:spPr bwMode="auto">
          <a:xfrm>
            <a:off x="6553200" y="6612625"/>
            <a:ext cx="2133600" cy="37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65B135F-B5DF-43F2-8525-5D53C55197D7}" type="slidenum">
              <a:rPr lang="lv-LV" sz="1400"/>
              <a:pPr algn="r"/>
              <a:t>14</a:t>
            </a:fld>
            <a:endParaRPr lang="lv-LV" sz="1400"/>
          </a:p>
        </p:txBody>
      </p:sp>
      <p:pic>
        <p:nvPicPr>
          <p:cNvPr id="8" name="Picture 2" descr="http://2.bp.blogspot.com/-Z5AOoz9eVA0/Ul10UyWqF_I/AAAAAAAADYE/py6n2i_hmA8/s1600/1.celoju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9306"/>
            <a:ext cx="9144000" cy="4588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3.bp.blogspot.com/-V6PeyChJ00k/UsFDuhDPpZI/AAAAAAAADnA/JlovPam3gKU/s1600/2.celoju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20790"/>
            <a:ext cx="9144000" cy="4549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://4.bp.blogspot.com/-cUFV7XzrCFI/UzBbAeb2YhI/AAAAAAAAEEA/UpCwfTJZGkY/s1600/3.celoju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54172"/>
            <a:ext cx="9144000" cy="4672270"/>
          </a:xfrm>
          <a:prstGeom prst="rect">
            <a:avLst/>
          </a:prstGeom>
          <a:noFill/>
        </p:spPr>
      </p:pic>
      <p:pic>
        <p:nvPicPr>
          <p:cNvPr id="11" name="Picture 10" descr="http://1.bp.blogspot.com/-9QlNQwlON4w/VE5ryavg8JI/AAAAAAAAE6Y/SVFWZWd_M7A/s1600/4.celojum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04864"/>
            <a:ext cx="9144000" cy="4704177"/>
          </a:xfrm>
          <a:prstGeom prst="rect">
            <a:avLst/>
          </a:prstGeom>
          <a:noFill/>
        </p:spPr>
      </p:pic>
      <p:sp>
        <p:nvSpPr>
          <p:cNvPr id="12" name="Oval 11"/>
          <p:cNvSpPr/>
          <p:nvPr/>
        </p:nvSpPr>
        <p:spPr>
          <a:xfrm>
            <a:off x="3347864" y="1772816"/>
            <a:ext cx="5687616" cy="1152128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</a:rPr>
              <a:t>Pāvils darījis vairāk par citiem apustuļiem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144000" cy="108108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lv-LV" sz="2800" i="1" baseline="30000" dirty="0" smtClean="0"/>
              <a:t>22</a:t>
            </a:r>
            <a:r>
              <a:rPr lang="lv-LV" sz="2800" i="1" dirty="0" smtClean="0"/>
              <a:t> Bet palīdzība no Dieva man ir nākusi līdz pat šai dienai, un es stāvu šeit, liecinādams kā maziem, tā lieliem, ka nerunāju neko, ko nebūtu pravietojuši Mozus un pravieši – </a:t>
            </a:r>
            <a:r>
              <a:rPr lang="lv-LV" sz="2800" i="1" baseline="30000" dirty="0" smtClean="0"/>
              <a:t>23</a:t>
            </a:r>
            <a:r>
              <a:rPr lang="lv-LV" sz="2800" i="1" dirty="0" smtClean="0"/>
              <a:t>  ka Kristum bija jācieš, ka viņš ir pirmais, kam bija augšāmcelties no mirušajiem, pasludinot šai tautai un pagāniem.”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05B80C-BEDF-4746-885B-CD180E22A792}" type="slidenum">
              <a:rPr lang="lv-LV" smtClean="0"/>
              <a:pPr/>
              <a:t>15</a:t>
            </a:fld>
            <a:endParaRPr lang="lv-LV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50900"/>
          </a:xfrm>
        </p:spPr>
        <p:txBody>
          <a:bodyPr/>
          <a:lstStyle/>
          <a:p>
            <a:pPr eaLnBrk="1" hangingPunct="1"/>
            <a:r>
              <a:rPr lang="lv-LV" sz="3800" b="1" dirty="0" smtClean="0">
                <a:solidFill>
                  <a:schemeClr val="tx1"/>
                </a:solidFill>
              </a:rPr>
              <a:t>3.Pāvila jaunā ticība un pārliecība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068960"/>
            <a:ext cx="4038600" cy="359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0" y="3356992"/>
            <a:ext cx="6012160" cy="1800200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</a:rPr>
              <a:t>Pirms ticības uz Jēzu, Pāvils dega par taisnību, bet šī taisnība nesa nāvi kristiešiem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67544" y="5184576"/>
            <a:ext cx="6264696" cy="1700808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</a:rPr>
              <a:t>Kad Pāvils sāka ticēt uz Jēzu, viņš dega par Jēzu un nesa dzīvību visiem pagāniem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5" grpId="0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lv-LV" sz="4000" b="1" dirty="0" smtClean="0">
                <a:solidFill>
                  <a:schemeClr val="tx1"/>
                </a:solidFill>
              </a:rPr>
              <a:t>Kopsavilkums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4BE11-D411-4C1C-AD92-CEE9F859581E}" type="slidenum">
              <a:rPr lang="lv-LV" smtClean="0"/>
              <a:pPr>
                <a:defRPr/>
              </a:pPr>
              <a:t>16</a:t>
            </a:fld>
            <a:endParaRPr lang="lv-LV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285860"/>
            <a:ext cx="860064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IBL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188" y="765175"/>
            <a:ext cx="510381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924175"/>
            <a:ext cx="5184775" cy="1143000"/>
          </a:xfrm>
        </p:spPr>
        <p:txBody>
          <a:bodyPr/>
          <a:lstStyle/>
          <a:p>
            <a:pPr eaLnBrk="1" hangingPunct="1"/>
            <a:r>
              <a:rPr lang="lv-LV" sz="5400" smtClean="0"/>
              <a:t>Un Dieva miers, kas ir augstāks par visu saprašanu lai pasargā jūsu sirdis un jūsu domas. </a:t>
            </a:r>
            <a:r>
              <a:rPr lang="lv-LV" sz="5400" b="1" smtClean="0"/>
              <a:t>Āmen</a:t>
            </a:r>
            <a:br>
              <a:rPr lang="lv-LV" sz="5400" b="1" smtClean="0"/>
            </a:br>
            <a:endParaRPr lang="lv-LV" sz="5400" b="1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8A3B6-03F9-4D4B-AFCD-FAE86AB3ABA3}" type="slidenum">
              <a:rPr lang="lv-LV" smtClean="0"/>
              <a:pPr/>
              <a:t>17</a:t>
            </a:fld>
            <a:endParaRPr lang="lv-LV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90835"/>
            <a:ext cx="8964612" cy="1071563"/>
          </a:xfrm>
        </p:spPr>
        <p:txBody>
          <a:bodyPr/>
          <a:lstStyle/>
          <a:p>
            <a:pPr eaLnBrk="1" hangingPunct="1"/>
            <a:r>
              <a:rPr lang="lv-LV" sz="3600" b="1" dirty="0" smtClean="0"/>
              <a:t>Ap.d.26:4-23 Pāvila liecība</a:t>
            </a:r>
          </a:p>
        </p:txBody>
      </p:sp>
      <p:pic>
        <p:nvPicPr>
          <p:cNvPr id="3075" name="Picture 3" descr="DOVE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76" y="546"/>
            <a:ext cx="4857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2</a:t>
            </a:fld>
            <a:endParaRPr lang="lv-LV" smtClean="0"/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0" y="642918"/>
            <a:ext cx="914400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200" baseline="30000" dirty="0" smtClean="0"/>
              <a:t>4</a:t>
            </a:r>
            <a:r>
              <a:rPr lang="lv-LV" sz="2200" dirty="0" smtClean="0"/>
              <a:t> Tiešām, manu dzīvi visi jūdi zina jau no manas jaunības, kā tā sākumā ritēja manā tautā </a:t>
            </a:r>
            <a:r>
              <a:rPr lang="lv-LV" sz="2200" dirty="0" err="1" smtClean="0"/>
              <a:t>Jeruzālemē</a:t>
            </a:r>
            <a:r>
              <a:rPr lang="lv-LV" sz="2200" dirty="0" smtClean="0"/>
              <a:t>, </a:t>
            </a:r>
            <a:r>
              <a:rPr lang="lv-LV" sz="2200" baseline="30000" dirty="0" smtClean="0"/>
              <a:t>5</a:t>
            </a:r>
            <a:r>
              <a:rPr lang="lv-LV" sz="2200" dirty="0" smtClean="0"/>
              <a:t>  labi pazīdami mani no paša sākuma, kad es dzīvoju kā visstingrākā novirziena dievbijīgs farizejs, – ja vien viņi gribētu par mani liecināt. </a:t>
            </a:r>
            <a:r>
              <a:rPr lang="lv-LV" sz="2200" baseline="30000" dirty="0" smtClean="0"/>
              <a:t>6</a:t>
            </a:r>
            <a:r>
              <a:rPr lang="lv-LV" sz="2200" dirty="0" smtClean="0"/>
              <a:t> Tagad, šeit stāvot, es tieku tiesāts par cerību, ko Dievs caur apsolījumu devis mūsu tēviem, – </a:t>
            </a:r>
            <a:r>
              <a:rPr lang="lv-LV" sz="2200" baseline="30000" dirty="0" smtClean="0"/>
              <a:t>7</a:t>
            </a:r>
            <a:r>
              <a:rPr lang="lv-LV" sz="2200" dirty="0" smtClean="0"/>
              <a:t> par cerību, ko mūsu divpadsmit ciltis cer sasniegt, nepārtraukti kalpojot Dievam dienu un nakti. Par šo cerību, ķēniņ, jūdi mani apsūdz. </a:t>
            </a:r>
            <a:r>
              <a:rPr lang="lv-LV" sz="2200" baseline="30000" dirty="0" smtClean="0"/>
              <a:t>8</a:t>
            </a:r>
            <a:r>
              <a:rPr lang="lv-LV" sz="2200" dirty="0" smtClean="0"/>
              <a:t> Kas tad, pēc jūsu atzinuma, tur ir neticams, ja Dievs uzmodina mirušos? </a:t>
            </a:r>
            <a:r>
              <a:rPr lang="lv-LV" sz="2200" baseline="30000" dirty="0" smtClean="0"/>
              <a:t>9</a:t>
            </a:r>
            <a:r>
              <a:rPr lang="lv-LV" sz="2200" dirty="0" smtClean="0"/>
              <a:t>  Man gan pašam šķita, ka man jādarbojas Jēzus, </a:t>
            </a:r>
            <a:r>
              <a:rPr lang="lv-LV" sz="2200" dirty="0" err="1" smtClean="0"/>
              <a:t>Nācarieša</a:t>
            </a:r>
            <a:r>
              <a:rPr lang="lv-LV" sz="2200" dirty="0" smtClean="0"/>
              <a:t>, vārdam pretī, cik vien iespējams. </a:t>
            </a:r>
            <a:r>
              <a:rPr lang="lv-LV" sz="2200" baseline="30000" dirty="0" smtClean="0"/>
              <a:t>10</a:t>
            </a:r>
            <a:r>
              <a:rPr lang="lv-LV" sz="2200" dirty="0" smtClean="0"/>
              <a:t> To </a:t>
            </a:r>
            <a:r>
              <a:rPr lang="lv-LV" sz="2200" dirty="0" err="1" smtClean="0"/>
              <a:t>Jeruzālemē</a:t>
            </a:r>
            <a:r>
              <a:rPr lang="lv-LV" sz="2200" dirty="0" smtClean="0"/>
              <a:t> es arī darīju un, saņēmis no virspriesteriem pilnvaru, daudzus svētos esmu slēdzis cietumā, un, kad tie bija jānogalina, arī es par to balsoju. </a:t>
            </a:r>
            <a:r>
              <a:rPr lang="lv-LV" sz="2200" baseline="30000" dirty="0" smtClean="0"/>
              <a:t>11</a:t>
            </a:r>
            <a:r>
              <a:rPr lang="lv-LV" sz="2200" dirty="0" smtClean="0"/>
              <a:t> Pa visām sinagogām es bieži viņus sodīju, daudz un dažādi spiedu viņus zaimot un, pār mēru trakodams, vajāju viņus pat svešās pilsētās. </a:t>
            </a:r>
            <a:r>
              <a:rPr lang="lv-LV" sz="2200" baseline="30000" dirty="0" smtClean="0"/>
              <a:t>12</a:t>
            </a:r>
            <a:r>
              <a:rPr lang="lv-LV" sz="2200" dirty="0" smtClean="0"/>
              <a:t> Ar tādu nolūku es devos uz Damasku ar virspriesteru pilnvaru un pavēli, </a:t>
            </a:r>
            <a:r>
              <a:rPr lang="lv-LV" sz="2200" baseline="30000" dirty="0" smtClean="0"/>
              <a:t>13</a:t>
            </a:r>
            <a:r>
              <a:rPr lang="lv-LV" sz="2200" dirty="0" smtClean="0"/>
              <a:t> un, dienas vidū pa ceļu ejot, ak, ķēniņ, es ieraudzīju gaismu no debesīm, spožāku par sauli, kas apspīdēja mani un manus ceļabiedrus.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429500" y="-27384"/>
            <a:ext cx="171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v-LV" sz="2000" dirty="0" smtClean="0"/>
              <a:t>12.feb.2023.</a:t>
            </a:r>
            <a:endParaRPr lang="lv-LV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3C76A-A643-4B96-9DD0-A5192EF45F74}" type="slidenum">
              <a:rPr lang="lv-LV" smtClean="0"/>
              <a:pPr/>
              <a:t>3</a:t>
            </a:fld>
            <a:endParaRPr lang="lv-LV" smtClean="0"/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0" y="642918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lv-LV" sz="2200" baseline="30000" dirty="0" smtClean="0"/>
              <a:t>14</a:t>
            </a:r>
            <a:r>
              <a:rPr lang="lv-LV" sz="2200" dirty="0" smtClean="0"/>
              <a:t> Mēs nokritām visi pie zemes, un es dzirdēju balsi uzrunājam mani ebreju valodā: </a:t>
            </a:r>
            <a:r>
              <a:rPr lang="lv-LV" sz="2200" dirty="0" err="1" smtClean="0"/>
              <a:t>Saul</a:t>
            </a:r>
            <a:r>
              <a:rPr lang="lv-LV" sz="2200" dirty="0" smtClean="0"/>
              <a:t>, </a:t>
            </a:r>
            <a:r>
              <a:rPr lang="lv-LV" sz="2200" dirty="0" err="1" smtClean="0"/>
              <a:t>Saul</a:t>
            </a:r>
            <a:r>
              <a:rPr lang="lv-LV" sz="2200" dirty="0" smtClean="0"/>
              <a:t>, kādēļ tu mani vajā? Grūti tev ir pret dzelksni spārdīt. </a:t>
            </a:r>
            <a:r>
              <a:rPr lang="lv-LV" sz="2200" baseline="30000" dirty="0" smtClean="0"/>
              <a:t>15</a:t>
            </a:r>
            <a:r>
              <a:rPr lang="lv-LV" sz="2200" dirty="0" smtClean="0"/>
              <a:t> Bet es jautāju: Kungs, kas tu esi? Kungs sacīja: es esmu Jēzus, ko tu vajā. </a:t>
            </a:r>
            <a:r>
              <a:rPr lang="lv-LV" sz="2200" baseline="30000" dirty="0" smtClean="0"/>
              <a:t>16</a:t>
            </a:r>
            <a:r>
              <a:rPr lang="lv-LV" sz="2200" dirty="0" smtClean="0"/>
              <a:t> Celies augšā un nostājies uz savām kājām; es parādījos tev tādēļ, ka esmu izraudzījis tevi par kalpu un liecinieku tam, ko tu redzēji un ko es tev rādīšu. </a:t>
            </a:r>
            <a:r>
              <a:rPr lang="lv-LV" sz="2200" baseline="30000" dirty="0" smtClean="0"/>
              <a:t>17</a:t>
            </a:r>
            <a:r>
              <a:rPr lang="lv-LV" sz="2200" dirty="0" smtClean="0"/>
              <a:t> Es tevi izrāvu laukā no šīs tautas un no pagāniem, pie kuriem es tevi sūtīšu, </a:t>
            </a:r>
            <a:r>
              <a:rPr lang="lv-LV" sz="2200" baseline="30000" dirty="0" smtClean="0"/>
              <a:t>18</a:t>
            </a:r>
            <a:r>
              <a:rPr lang="lv-LV" sz="2200" dirty="0" smtClean="0"/>
              <a:t> lai tu atvērtu viņu acis un viņi atgrieztos no tumsas gaismā, no sātana varas pie Dieva, lai saņemtu grēku piedošanu un ticībā uz mani iemantotu vietu starp svētajiem. </a:t>
            </a:r>
            <a:r>
              <a:rPr lang="lv-LV" sz="2200" baseline="30000" dirty="0" smtClean="0"/>
              <a:t>19</a:t>
            </a:r>
            <a:r>
              <a:rPr lang="lv-LV" sz="2200" dirty="0" smtClean="0"/>
              <a:t> Tādēļ, ķēniņ </a:t>
            </a:r>
            <a:r>
              <a:rPr lang="lv-LV" sz="2200" dirty="0" err="1" smtClean="0"/>
              <a:t>Agripa</a:t>
            </a:r>
            <a:r>
              <a:rPr lang="lv-LV" sz="2200" dirty="0" smtClean="0"/>
              <a:t>, es nevarēju būt nepaklausīgs redzējumam no debesīm. </a:t>
            </a:r>
            <a:r>
              <a:rPr lang="lv-LV" sz="2200" baseline="30000" dirty="0" smtClean="0"/>
              <a:t>20</a:t>
            </a:r>
            <a:r>
              <a:rPr lang="lv-LV" sz="2200" dirty="0" smtClean="0"/>
              <a:t>  Vispirms </a:t>
            </a:r>
            <a:r>
              <a:rPr lang="lv-LV" sz="2200" dirty="0" err="1" smtClean="0"/>
              <a:t>damaskiešiem</a:t>
            </a:r>
            <a:r>
              <a:rPr lang="lv-LV" sz="2200" dirty="0" smtClean="0"/>
              <a:t>, pēc tam </a:t>
            </a:r>
            <a:r>
              <a:rPr lang="lv-LV" sz="2200" dirty="0" err="1" smtClean="0"/>
              <a:t>jeruzālemiešiem</a:t>
            </a:r>
            <a:r>
              <a:rPr lang="lv-LV" sz="2200" dirty="0" smtClean="0"/>
              <a:t> un visā jūdu zemē, un arī pagāniem es sludināju grēku nožēlu, lai tie atgriežas pie Dieva un dara grēku nožēlas cienīgus darbus. </a:t>
            </a:r>
            <a:r>
              <a:rPr lang="lv-LV" sz="2200" baseline="30000" dirty="0" smtClean="0"/>
              <a:t>21</a:t>
            </a:r>
            <a:r>
              <a:rPr lang="lv-LV" sz="2200" dirty="0" smtClean="0"/>
              <a:t> Tādēļ jūdi sagūstīja mani templī un gribēja noslepkavot. </a:t>
            </a:r>
            <a:r>
              <a:rPr lang="lv-LV" sz="2200" baseline="30000" dirty="0" smtClean="0"/>
              <a:t>22</a:t>
            </a:r>
            <a:r>
              <a:rPr lang="lv-LV" sz="2200" dirty="0" smtClean="0"/>
              <a:t> Bet palīdzība no Dieva man ir nākusi līdz pat šai dienai, un es stāvu šeit, liecinādams kā maziem, tā lieliem, ka nerunāju neko, ko nebūtu pravietojuši Mozus un pravieši – </a:t>
            </a:r>
            <a:r>
              <a:rPr lang="lv-LV" sz="2200" baseline="30000" dirty="0" smtClean="0"/>
              <a:t>23</a:t>
            </a:r>
            <a:r>
              <a:rPr lang="lv-LV" sz="2200" dirty="0" smtClean="0"/>
              <a:t>  ka Kristum bija jācieš, ka viņš ir pirmais, kam bija augšāmcelties no mirušajiem, pasludinot gaismu šai tautai un pagāniem.”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aistīts attē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4424308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/>
          <a:lstStyle/>
          <a:p>
            <a:pPr lvl="0"/>
            <a:r>
              <a:rPr lang="lv-LV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Kas ir Liecība?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1201335"/>
          </a:xfrm>
        </p:spPr>
        <p:txBody>
          <a:bodyPr/>
          <a:lstStyle/>
          <a:p>
            <a:pPr marL="0" lvl="0" indent="0" algn="ctr">
              <a:buNone/>
            </a:pPr>
            <a:r>
              <a:rPr lang="lv-LV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Liecība</a:t>
            </a:r>
            <a:r>
              <a:rPr lang="lv-LV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ir </a:t>
            </a:r>
            <a:r>
              <a:rPr lang="lv-LV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privāta Dieva esamības</a:t>
            </a:r>
            <a:r>
              <a:rPr lang="lv-LV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 </a:t>
            </a:r>
            <a:r>
              <a:rPr lang="lv-LV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mīlestības darbu </a:t>
            </a:r>
            <a:r>
              <a:rPr lang="lv-LV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apliecināšana </a:t>
            </a:r>
            <a:r>
              <a:rPr lang="lv-LV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cilvēkiem</a:t>
            </a:r>
            <a:r>
              <a:rPr lang="lv-LV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4BE11-D411-4C1C-AD92-CEE9F859581E}" type="slidenum">
              <a:rPr lang="lv-LV" smtClean="0"/>
              <a:pPr>
                <a:defRPr/>
              </a:pPr>
              <a:t>4</a:t>
            </a:fld>
            <a:endParaRPr lang="lv-LV"/>
          </a:p>
        </p:txBody>
      </p:sp>
      <p:pic>
        <p:nvPicPr>
          <p:cNvPr id="14340" name="Picture 4" descr="Saistīts attē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31" y="2348880"/>
            <a:ext cx="4488170" cy="3579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d Jesus Violate Paul's Free Will? - Cerebral Fai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11367"/>
            <a:ext cx="4355975" cy="5646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8B0AA97-3C47-4861-A2CA-1CBF1B35183B}" type="slidenum">
              <a:rPr lang="lv-LV" smtClean="0"/>
              <a:pPr/>
              <a:t>5</a:t>
            </a:fld>
            <a:endParaRPr lang="lv-LV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144000" cy="1071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lv-LV" sz="4400" b="1" dirty="0" smtClean="0"/>
              <a:t>Pāvila piemērs</a:t>
            </a:r>
            <a:endParaRPr lang="en-US" sz="4000" dirty="0"/>
          </a:p>
        </p:txBody>
      </p:sp>
      <p:sp>
        <p:nvSpPr>
          <p:cNvPr id="16387" name="AutoShape 3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9" name="AutoShape 5" descr="Jesus Walks with His Disciples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92696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lv-LV" sz="2600" i="1" dirty="0" smtClean="0"/>
              <a:t>Pāvils: </a:t>
            </a:r>
            <a:r>
              <a:rPr lang="de-DE" sz="2600" i="1" dirty="0" smtClean="0"/>
              <a:t>Dzenieties man pakaļ tā, kā es Kristum!</a:t>
            </a:r>
            <a:r>
              <a:rPr lang="lv-LV" sz="2600" i="1" dirty="0" smtClean="0"/>
              <a:t> (1.Kor.11:1)</a:t>
            </a:r>
            <a:endParaRPr lang="de-DE" sz="2600" i="1" dirty="0" smtClean="0"/>
          </a:p>
        </p:txBody>
      </p:sp>
      <p:sp>
        <p:nvSpPr>
          <p:cNvPr id="8" name="Oval 7"/>
          <p:cNvSpPr/>
          <p:nvPr/>
        </p:nvSpPr>
        <p:spPr>
          <a:xfrm>
            <a:off x="323528" y="2060848"/>
            <a:ext cx="4499992" cy="1368152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4400" b="1" dirty="0" smtClean="0">
                <a:solidFill>
                  <a:schemeClr val="tx1"/>
                </a:solidFill>
              </a:rPr>
              <a:t>Dzenieties man pakaļ</a:t>
            </a: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83568" y="4365104"/>
            <a:ext cx="3744416" cy="1728192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4800" b="1" dirty="0" smtClean="0">
                <a:solidFill>
                  <a:schemeClr val="tx1"/>
                </a:solidFill>
              </a:rPr>
              <a:t>Kā es Kristum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ABA693-59F7-4B37-A994-DD870EA1B05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9144000" cy="765175"/>
          </a:xfrm>
        </p:spPr>
        <p:txBody>
          <a:bodyPr/>
          <a:lstStyle/>
          <a:p>
            <a:pPr marL="762000" indent="-762000" algn="l" eaLnBrk="1" hangingPunct="1">
              <a:defRPr/>
            </a:pPr>
            <a:r>
              <a:rPr lang="lv-LV" sz="4000" b="1" dirty="0" smtClean="0">
                <a:solidFill>
                  <a:schemeClr val="tx1"/>
                </a:solidFill>
              </a:rPr>
              <a:t>1.Kāpēc ir vajadzīgas liecības?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079649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indent="-762000">
              <a:defRPr/>
            </a:pPr>
            <a:r>
              <a:rPr lang="lv-LV" sz="4000" b="1" kern="0" dirty="0" smtClean="0">
                <a:latin typeface="+mj-lt"/>
                <a:ea typeface="+mj-ea"/>
                <a:cs typeface="+mj-cs"/>
              </a:rPr>
              <a:t>2.Kādā veidā personīgas liecības var uzrunāt cilvēku?</a:t>
            </a:r>
            <a:endParaRPr lang="en-US" sz="4000" b="1" kern="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242088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R="0" lvl="0" indent="-762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4" descr="Attēlu rezultāti vaicājumam “2 cilvēki sarunājas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9144000" cy="4797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Oval 11"/>
          <p:cNvSpPr/>
          <p:nvPr/>
        </p:nvSpPr>
        <p:spPr>
          <a:xfrm>
            <a:off x="3995936" y="1484784"/>
            <a:ext cx="482453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Uzrunā sirdi, ne tikai prātu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44016" y="3861048"/>
            <a:ext cx="5292080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Apliecina Dieva darbību šodien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843808" y="5561856"/>
            <a:ext cx="6300192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Klausītājam vieglāk sasaistīt ar sevi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7" grpId="0"/>
      <p:bldP spid="8" grpId="0"/>
      <p:bldP spid="1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lv-LV" sz="4000" b="1" dirty="0" smtClean="0"/>
              <a:t>Personīgas liecības sastāvdaļas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4BE11-D411-4C1C-AD92-CEE9F859581E}" type="slidenum">
              <a:rPr lang="lv-LV" smtClean="0"/>
              <a:pPr>
                <a:defRPr/>
              </a:pPr>
              <a:t>7</a:t>
            </a:fld>
            <a:endParaRPr lang="lv-LV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285860"/>
            <a:ext cx="860064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50900"/>
          </a:xfrm>
        </p:spPr>
        <p:txBody>
          <a:bodyPr/>
          <a:lstStyle/>
          <a:p>
            <a:pPr eaLnBrk="1" hangingPunct="1"/>
            <a:r>
              <a:rPr lang="lv-LV" sz="3800" b="1" dirty="0" smtClean="0">
                <a:solidFill>
                  <a:schemeClr val="tx1"/>
                </a:solidFill>
              </a:rPr>
              <a:t>1.Pāvils bija farizejs pirms satika Jēzu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7B8CB4-B3CC-4BE6-911F-03045F64076D}" type="slidenum">
              <a:rPr lang="lv-LV" smtClean="0"/>
              <a:pPr/>
              <a:t>8</a:t>
            </a:fld>
            <a:endParaRPr lang="lv-LV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764704"/>
            <a:ext cx="9144000" cy="1081088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2800" b="0" i="1" u="none" strike="noStrike" kern="0" cap="none" spc="0" normalizeH="0" baseline="30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lv-LV" sz="28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Tiešām, manu dzīvi visi jūdi zina jau no manas jaunības, kā tā sākumā ritēja manā tautā Jeruzālemē, </a:t>
            </a:r>
            <a:r>
              <a:rPr kumimoji="0" lang="lv-LV" sz="2800" b="0" i="1" u="none" strike="noStrike" kern="0" cap="none" spc="0" normalizeH="0" baseline="30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lv-LV" sz="28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 labi pazīdami mani no paša sākuma, kad es dzīvoju kā visstingrākā novirziena dievbijīgs farizejs, – ja vien viņi gribētu par mani liecināt.</a:t>
            </a:r>
            <a:endParaRPr kumimoji="0" lang="lv-LV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2" name="Picture 2" descr="Saint Paul's Contributions to the New Testament | Britannica"/>
          <p:cNvPicPr>
            <a:picLocks noChangeAspect="1" noChangeArrowheads="1"/>
          </p:cNvPicPr>
          <p:nvPr/>
        </p:nvPicPr>
        <p:blipFill>
          <a:blip r:embed="rId2" cstate="print"/>
          <a:srcRect l="22959" r="9002"/>
          <a:stretch>
            <a:fillRect/>
          </a:stretch>
        </p:blipFill>
        <p:spPr bwMode="auto">
          <a:xfrm>
            <a:off x="5236959" y="2276872"/>
            <a:ext cx="3907041" cy="4306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val 7"/>
          <p:cNvSpPr/>
          <p:nvPr/>
        </p:nvSpPr>
        <p:spPr>
          <a:xfrm>
            <a:off x="0" y="2636912"/>
            <a:ext cx="6336704" cy="1152128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1.Visstingrākā novirziena farizejs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44016" y="3861048"/>
            <a:ext cx="4139952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2.Vislabākā izglītība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51520" y="5373216"/>
            <a:ext cx="518457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3.Ārējos darbos priekšzīmīgs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5" grpId="0" build="p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0810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lv-LV" sz="2800" i="1" baseline="30000" dirty="0" smtClean="0"/>
              <a:t>9</a:t>
            </a:r>
            <a:r>
              <a:rPr lang="lv-LV" sz="2800" i="1" dirty="0" smtClean="0"/>
              <a:t>  Man gan pašam šķita, ka man jādarbojas Jēzus, </a:t>
            </a:r>
            <a:r>
              <a:rPr lang="lv-LV" sz="2800" i="1" dirty="0" err="1" smtClean="0"/>
              <a:t>Nācarieša</a:t>
            </a:r>
            <a:r>
              <a:rPr lang="lv-LV" sz="2800" i="1" dirty="0" smtClean="0"/>
              <a:t>, vārdam pretī, cik vien iespējams. </a:t>
            </a:r>
            <a:r>
              <a:rPr lang="lv-LV" sz="2800" i="1" baseline="30000" dirty="0" smtClean="0"/>
              <a:t>10</a:t>
            </a:r>
            <a:r>
              <a:rPr lang="lv-LV" sz="2800" i="1" dirty="0" smtClean="0"/>
              <a:t> To </a:t>
            </a:r>
            <a:r>
              <a:rPr lang="lv-LV" sz="2800" i="1" dirty="0" err="1" smtClean="0"/>
              <a:t>Jeruzālemē</a:t>
            </a:r>
            <a:r>
              <a:rPr lang="lv-LV" sz="2800" i="1" dirty="0" smtClean="0"/>
              <a:t> es arī darīju un, saņēmis no virspriesteriem pilnvaru, daudzus svētos esmu slēdzis cietumā, un, kad tie bija jānogalina, arī es par to balsoju. </a:t>
            </a:r>
            <a:r>
              <a:rPr lang="lv-LV" sz="2800" i="1" baseline="30000" dirty="0" smtClean="0"/>
              <a:t>11</a:t>
            </a:r>
            <a:r>
              <a:rPr lang="lv-LV" sz="2800" i="1" dirty="0" smtClean="0"/>
              <a:t> Pa visām sinagogām es bieži viņus sodīju, daudz un dažādi spiedu viņus zaimot un, pār mēru trakodams, vajāju viņus pat svešās pilsētās.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CC7F9D-64C0-41D0-BF12-D268895AA74B}" type="slidenum">
              <a:rPr lang="lv-LV" smtClean="0"/>
              <a:pPr/>
              <a:t>9</a:t>
            </a:fld>
            <a:endParaRPr lang="lv-LV" smtClean="0"/>
          </a:p>
        </p:txBody>
      </p:sp>
      <p:pic>
        <p:nvPicPr>
          <p:cNvPr id="14338" name="Picture 2" descr="Propelled by Persecution — Movem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27333"/>
            <a:ext cx="9144001" cy="4030667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2267744" y="2780928"/>
            <a:ext cx="4824536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Jēzus ienaidnieks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851920" y="4293096"/>
            <a:ext cx="5292080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Vajāja kristiešus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3528" y="5561856"/>
            <a:ext cx="7668344" cy="1296144"/>
          </a:xfrm>
          <a:prstGeom prst="ellipse">
            <a:avLst/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3600" b="1" dirty="0" smtClean="0">
                <a:solidFill>
                  <a:schemeClr val="tx1"/>
                </a:solidFill>
              </a:rPr>
              <a:t>Meta cietumā un sodīja ar nāvi kristiešus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4956</TotalTime>
  <Words>667</Words>
  <Application>Microsoft Office PowerPoint</Application>
  <PresentationFormat>On-screen Show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Ap.d.26:4-23 Pāvila liecība</vt:lpstr>
      <vt:lpstr>Ap.d.26:4-23 Pāvila liecība</vt:lpstr>
      <vt:lpstr>Slide 3</vt:lpstr>
      <vt:lpstr>Kas ir Liecība?</vt:lpstr>
      <vt:lpstr>Slide 5</vt:lpstr>
      <vt:lpstr>1.Kāpēc ir vajadzīgas liecības?</vt:lpstr>
      <vt:lpstr>Personīgas liecības sastāvdaļas</vt:lpstr>
      <vt:lpstr>1.Pāvils bija farizejs pirms satika Jēzu</vt:lpstr>
      <vt:lpstr>Slide 9</vt:lpstr>
      <vt:lpstr>2. Pāvils satiek Kristu</vt:lpstr>
      <vt:lpstr>Slide 11</vt:lpstr>
      <vt:lpstr>Laba Liecība:</vt:lpstr>
      <vt:lpstr>Jēzus aicina Pāvilu speciālā misijā</vt:lpstr>
      <vt:lpstr>Slide 14</vt:lpstr>
      <vt:lpstr>3.Pāvila jaunā ticība un pārliecība</vt:lpstr>
      <vt:lpstr>Kopsavilkums</vt:lpstr>
      <vt:lpstr>Un Dieva miers, kas ir augstāks par visu saprašanu lai pasargā jūsu sirdis un jūsu domas. Āmen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Roberts Otomers</dc:title>
  <dc:creator>RobertsO</dc:creator>
  <cp:lastModifiedBy>Rob</cp:lastModifiedBy>
  <cp:revision>99</cp:revision>
  <dcterms:created xsi:type="dcterms:W3CDTF">2010-10-07T14:46:11Z</dcterms:created>
  <dcterms:modified xsi:type="dcterms:W3CDTF">2023-02-13T08:35:00Z</dcterms:modified>
</cp:coreProperties>
</file>