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2" r:id="rId2"/>
    <p:sldId id="281" r:id="rId3"/>
    <p:sldId id="291" r:id="rId4"/>
    <p:sldId id="292" r:id="rId5"/>
    <p:sldId id="285" r:id="rId6"/>
    <p:sldId id="289" r:id="rId7"/>
    <p:sldId id="286" r:id="rId8"/>
    <p:sldId id="290" r:id="rId9"/>
    <p:sldId id="268" r:id="rId10"/>
    <p:sldId id="283" r:id="rId11"/>
    <p:sldId id="288" r:id="rId12"/>
    <p:sldId id="273" r:id="rId13"/>
    <p:sldId id="287" r:id="rId14"/>
    <p:sldId id="274" r:id="rId15"/>
    <p:sldId id="275" r:id="rId16"/>
    <p:sldId id="280" r:id="rId17"/>
    <p:sldId id="279" r:id="rId18"/>
    <p:sldId id="272" r:id="rId19"/>
  </p:sldIdLst>
  <p:sldSz cx="9144000" cy="6858000" type="screen4x3"/>
  <p:notesSz cx="6797675" cy="9926638"/>
  <p:defaultTextStyle>
    <a:defPPr>
      <a:defRPr lang="lv-LV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246F0D6-54D5-42B6-898F-EAD23AFE05DC}" type="datetimeFigureOut">
              <a:rPr lang="en-US"/>
              <a:pPr>
                <a:defRPr/>
              </a:pPr>
              <a:t>11/19/2021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CB79D5B-8104-42B1-AE0D-B8E6052085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168EC-7299-43C4-BDDB-C223E5C39AAB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F3066-FA7A-4DE9-9D0B-0E218173C189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0CB65-2F12-43FF-AE1B-F2455FDF8725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C7006-FEF9-42B7-8AB9-4B3695AF8D6A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DB77F-D8CA-4B43-B1A8-5A8DB7B6C024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31296-3476-477C-B689-C28B3B7BCAFB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5462-3735-472C-ADEB-56C6B9BFEEB3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225E7-FA09-4601-A531-39A24E37007B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67BF5-4DFC-449D-8FF8-0B8786DF9881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8EDCE-2AC4-4894-BF8F-1ED8F9916B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3A719-316A-47E5-97B9-8005F2E16F26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888CAE2B-D7F2-4419-930A-571DA00B6A9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7800" y="0"/>
            <a:ext cx="8894763" cy="1071563"/>
          </a:xfrm>
        </p:spPr>
        <p:txBody>
          <a:bodyPr/>
          <a:lstStyle/>
          <a:p>
            <a:pPr eaLnBrk="1" hangingPunct="1"/>
            <a:r>
              <a:rPr lang="lv-LV" sz="4000" b="1" dirty="0" smtClean="0"/>
              <a:t>Jņ.atkl.21:1-8 Divas Mūžības</a:t>
            </a:r>
            <a:endParaRPr lang="lv-LV" sz="4000" dirty="0" smtClean="0"/>
          </a:p>
        </p:txBody>
      </p:sp>
      <p:pic>
        <p:nvPicPr>
          <p:cNvPr id="3075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73025"/>
            <a:ext cx="4857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7451725" y="0"/>
            <a:ext cx="1692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lv-LV" sz="2000" dirty="0" smtClean="0"/>
              <a:t>21.nov.2021.</a:t>
            </a:r>
            <a:endParaRPr lang="lv-LV" sz="2000" dirty="0"/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5580063" y="765175"/>
            <a:ext cx="3563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lv-LV" sz="2000" b="1">
                <a:latin typeface="Verdana" pitchFamily="34" charset="0"/>
              </a:rPr>
              <a:t>māc. Roberts Otomers</a:t>
            </a: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13778C-7A9E-4AE4-8C3B-56F1A65F018A}" type="slidenum">
              <a:rPr lang="lv-LV" smtClean="0"/>
              <a:pPr/>
              <a:t>1</a:t>
            </a:fld>
            <a:endParaRPr lang="lv-LV" smtClean="0"/>
          </a:p>
        </p:txBody>
      </p:sp>
      <p:pic>
        <p:nvPicPr>
          <p:cNvPr id="3082" name="Picture 10" descr="golden city of Heaven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915212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20688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lv-LV" sz="2800" i="1" dirty="0" smtClean="0"/>
              <a:t>Tiešām</a:t>
            </a:r>
            <a:r>
              <a:rPr lang="lv-LV" sz="2800" i="1" dirty="0" smtClean="0"/>
              <a:t>, viena diena Tavos pagalmos ir labāka nekā tūkstoš citas! Stāvēt pie Dieva nama sliekšņa ir labāk nekā mājot bezdievības mājokļos</a:t>
            </a:r>
            <a:r>
              <a:rPr lang="lv-LV" sz="2800" i="1" dirty="0" smtClean="0"/>
              <a:t>! (Ps.84:11)</a:t>
            </a:r>
            <a:endParaRPr lang="lv-LV" sz="2800" i="1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2" y="1"/>
            <a:ext cx="9180512" cy="764704"/>
          </a:xfrm>
        </p:spPr>
        <p:txBody>
          <a:bodyPr/>
          <a:lstStyle/>
          <a:p>
            <a:pPr eaLnBrk="1" hangingPunct="1"/>
            <a:r>
              <a:rPr lang="lv-LV" sz="4800" b="1" kern="1200" dirty="0" smtClean="0">
                <a:solidFill>
                  <a:schemeClr val="tx1"/>
                </a:solidFill>
              </a:rPr>
              <a:t>Debesu realitāte</a:t>
            </a:r>
            <a:endParaRPr lang="lv-LV" sz="4800" b="1" kern="12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198884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1 diena debesu valstībā ir labāka par 1000 citām</a:t>
            </a:r>
            <a:r>
              <a:rPr lang="lv-LV" sz="2800" dirty="0" smtClean="0"/>
              <a:t>!</a:t>
            </a:r>
            <a:endParaRPr lang="lv-LV" sz="2800" dirty="0" smtClean="0"/>
          </a:p>
        </p:txBody>
      </p:sp>
      <p:pic>
        <p:nvPicPr>
          <p:cNvPr id="7170" name="Picture 2" descr="Heaven - Limited Edition Canvas - Zac Kinkade Fine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23262"/>
            <a:ext cx="8496944" cy="4334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763736"/>
            <a:ext cx="9467850" cy="1081088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lv-LV" i="1" dirty="0" smtClean="0"/>
              <a:t>	</a:t>
            </a:r>
            <a:r>
              <a:rPr lang="lv-LV" sz="2800" i="1" baseline="30000" dirty="0" smtClean="0"/>
              <a:t>2</a:t>
            </a:r>
            <a:r>
              <a:rPr lang="lv-LV" sz="2800" i="1" dirty="0" smtClean="0"/>
              <a:t> </a:t>
            </a:r>
            <a:r>
              <a:rPr lang="lv-LV" sz="2800" i="1" dirty="0" smtClean="0"/>
              <a:t>Mana </a:t>
            </a:r>
            <a:r>
              <a:rPr lang="lv-LV" sz="2800" i="1" dirty="0" smtClean="0"/>
              <a:t>Tēva namā ir </a:t>
            </a:r>
            <a:r>
              <a:rPr lang="lv-LV" sz="2800" b="1" i="1" dirty="0" smtClean="0"/>
              <a:t>daudz mājokļu</a:t>
            </a:r>
            <a:r>
              <a:rPr lang="lv-LV" sz="2800" i="1" dirty="0" smtClean="0"/>
              <a:t>. Ja tas tā nebūtu, vai Es jums tad būtu teicis: </a:t>
            </a:r>
            <a:r>
              <a:rPr lang="lv-LV" sz="2800" b="1" i="1" dirty="0" smtClean="0"/>
              <a:t>Es aizeju jums vietu sataisīt</a:t>
            </a:r>
            <a:r>
              <a:rPr lang="lv-LV" sz="2800" i="1" dirty="0" smtClean="0"/>
              <a:t>? </a:t>
            </a:r>
            <a:r>
              <a:rPr lang="lv-LV" sz="2800" i="1" baseline="30000" dirty="0" smtClean="0"/>
              <a:t>3</a:t>
            </a:r>
            <a:r>
              <a:rPr lang="lv-LV" sz="2800" i="1" dirty="0" smtClean="0"/>
              <a:t> Un, kad Es būšu nogājis un jums vietu sataisījis, tad Es nākšu atkal un </a:t>
            </a:r>
            <a:r>
              <a:rPr lang="lv-LV" sz="2800" b="1" i="1" dirty="0" smtClean="0"/>
              <a:t>ņemšu jūs pie Sevis</a:t>
            </a:r>
            <a:r>
              <a:rPr lang="lv-LV" sz="2800" i="1" dirty="0" smtClean="0"/>
              <a:t>, lai tur, kur Es esmu, būtu arī jūs</a:t>
            </a:r>
            <a:r>
              <a:rPr lang="lv-LV" sz="2800" i="1" dirty="0" smtClean="0"/>
              <a:t>. (Mt.14:2-3) </a:t>
            </a:r>
            <a:endParaRPr lang="en-US" sz="2600" i="1" dirty="0" smtClean="0"/>
          </a:p>
        </p:txBody>
      </p:sp>
      <p:pic>
        <p:nvPicPr>
          <p:cNvPr id="1026" name="Picture 2" descr="GOD&amp;#39;S HEAVENLY MANSIONS – GOD&amp;#39;S HOTSPOT"/>
          <p:cNvPicPr>
            <a:picLocks noChangeAspect="1" noChangeArrowheads="1"/>
          </p:cNvPicPr>
          <p:nvPr/>
        </p:nvPicPr>
        <p:blipFill>
          <a:blip r:embed="rId2" cstate="print"/>
          <a:srcRect b="8210"/>
          <a:stretch>
            <a:fillRect/>
          </a:stretch>
        </p:blipFill>
        <p:spPr bwMode="auto">
          <a:xfrm>
            <a:off x="0" y="2806167"/>
            <a:ext cx="9144000" cy="4051833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2" y="1"/>
            <a:ext cx="9180512" cy="764704"/>
          </a:xfrm>
        </p:spPr>
        <p:txBody>
          <a:bodyPr/>
          <a:lstStyle/>
          <a:p>
            <a:pPr eaLnBrk="1" hangingPunct="1"/>
            <a:r>
              <a:rPr lang="lv-LV" b="1" kern="1200" dirty="0" smtClean="0">
                <a:solidFill>
                  <a:schemeClr val="tx1"/>
                </a:solidFill>
              </a:rPr>
              <a:t>Jēzus ir devies mājokļus sataisīt</a:t>
            </a:r>
            <a:endParaRPr lang="lv-LV" b="1" kern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 autoUpdateAnimBg="0" advAuto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www.purechristiangraphicdesign.com/wp-content/uploads/Heaven-showing-Gate-of-Judah.jpg"/>
          <p:cNvPicPr>
            <a:picLocks noChangeAspect="1" noChangeArrowheads="1"/>
          </p:cNvPicPr>
          <p:nvPr/>
        </p:nvPicPr>
        <p:blipFill>
          <a:blip r:embed="rId2" cstate="print"/>
          <a:srcRect t="3716"/>
          <a:stretch>
            <a:fillRect/>
          </a:stretch>
        </p:blipFill>
        <p:spPr bwMode="auto">
          <a:xfrm>
            <a:off x="0" y="2924944"/>
            <a:ext cx="9144000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57188" y="620688"/>
            <a:ext cx="9501188" cy="1052513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800" i="1" dirty="0" smtClean="0"/>
              <a:t>    3 Un es dzirdēju stipru balsi no troņa sakām: "Redzi, Dieva mājoklis pie cilvēkiem, Viņš mājos viņu vidū, un tie būs Viņa ļaudis, un Dievs pats būs ar viņiem.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lv-LV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62880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Apustuļi </a:t>
            </a:r>
            <a:r>
              <a:rPr lang="lv-LV" sz="2800" dirty="0"/>
              <a:t>bija </a:t>
            </a:r>
            <a:r>
              <a:rPr lang="lv-LV" sz="2800" b="1" dirty="0" smtClean="0"/>
              <a:t>kopā</a:t>
            </a:r>
            <a:r>
              <a:rPr lang="lv-LV" sz="2800" dirty="0" smtClean="0"/>
              <a:t> </a:t>
            </a:r>
            <a:r>
              <a:rPr lang="lv-LV" sz="2800" dirty="0"/>
              <a:t>ar </a:t>
            </a:r>
            <a:r>
              <a:rPr lang="lv-LV" sz="2800" b="1" dirty="0" smtClean="0"/>
              <a:t>Jēzu</a:t>
            </a:r>
            <a:r>
              <a:rPr lang="lv-LV" sz="2800" dirty="0" smtClean="0"/>
              <a:t>, </a:t>
            </a:r>
            <a:r>
              <a:rPr lang="lv-LV" sz="2800" dirty="0"/>
              <a:t>bet tur </a:t>
            </a:r>
            <a:r>
              <a:rPr lang="lv-LV" sz="2800" b="1" dirty="0"/>
              <a:t>debesu valstībā </a:t>
            </a:r>
            <a:r>
              <a:rPr lang="lv-LV" sz="2800" dirty="0"/>
              <a:t>arī </a:t>
            </a:r>
            <a:r>
              <a:rPr lang="lv-LV" sz="2800" b="1" dirty="0"/>
              <a:t>mums</a:t>
            </a:r>
            <a:r>
              <a:rPr lang="lv-LV" sz="2800" dirty="0"/>
              <a:t> tāda </a:t>
            </a:r>
            <a:r>
              <a:rPr lang="lv-LV" sz="2800" b="1" dirty="0"/>
              <a:t>iespēja </a:t>
            </a:r>
            <a:r>
              <a:rPr lang="lv-LV" sz="2800" b="1" dirty="0" smtClean="0"/>
              <a:t>būs,</a:t>
            </a:r>
            <a:r>
              <a:rPr lang="lv-LV" sz="2800" dirty="0" smtClean="0"/>
              <a:t> </a:t>
            </a:r>
            <a:r>
              <a:rPr lang="lv-LV" sz="2800" dirty="0"/>
              <a:t>ar </a:t>
            </a:r>
            <a:r>
              <a:rPr lang="lv-LV" sz="2800" b="1" dirty="0"/>
              <a:t>Viņu</a:t>
            </a:r>
            <a:r>
              <a:rPr lang="lv-LV" sz="2800" dirty="0"/>
              <a:t> </a:t>
            </a:r>
            <a:r>
              <a:rPr lang="lv-LV" sz="2800" b="1" dirty="0"/>
              <a:t>varēs</a:t>
            </a:r>
            <a:r>
              <a:rPr lang="lv-LV" sz="2800" dirty="0"/>
              <a:t> visu </a:t>
            </a:r>
            <a:r>
              <a:rPr lang="lv-LV" sz="2800" b="1" dirty="0"/>
              <a:t>pārrunāt</a:t>
            </a:r>
            <a:r>
              <a:rPr lang="lv-LV" sz="2800" dirty="0"/>
              <a:t>!</a:t>
            </a:r>
          </a:p>
          <a:p>
            <a:pPr>
              <a:buFontTx/>
              <a:buChar char="•"/>
            </a:pPr>
            <a:r>
              <a:rPr lang="lv-LV" sz="2800" b="1" dirty="0"/>
              <a:t>Svarīgāks</a:t>
            </a:r>
            <a:r>
              <a:rPr lang="lv-LV" sz="2800" dirty="0"/>
              <a:t> par </a:t>
            </a:r>
            <a:r>
              <a:rPr lang="lv-LV" sz="2800" b="1" dirty="0"/>
              <a:t>Dieva dāvanām </a:t>
            </a:r>
            <a:r>
              <a:rPr lang="lv-LV" sz="2800" dirty="0"/>
              <a:t>ir </a:t>
            </a:r>
            <a:r>
              <a:rPr lang="lv-LV" sz="2800" b="1" dirty="0"/>
              <a:t>Dievs pats</a:t>
            </a:r>
            <a:r>
              <a:rPr lang="lv-LV" sz="2800" dirty="0" smtClean="0"/>
              <a:t>!</a:t>
            </a:r>
            <a:endParaRPr lang="lv-LV" sz="2800" dirty="0"/>
          </a:p>
        </p:txBody>
      </p:sp>
      <p:sp>
        <p:nvSpPr>
          <p:cNvPr id="614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84CD208-B8DB-4846-A442-75028FFC26BC}" type="slidenum">
              <a:rPr lang="lv-LV" smtClean="0"/>
              <a:pPr/>
              <a:t>12</a:t>
            </a:fld>
            <a:endParaRPr lang="lv-LV" smtClean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2" y="1"/>
            <a:ext cx="9180512" cy="764704"/>
          </a:xfrm>
        </p:spPr>
        <p:txBody>
          <a:bodyPr/>
          <a:lstStyle/>
          <a:p>
            <a:pPr eaLnBrk="1" hangingPunct="1"/>
            <a:r>
              <a:rPr lang="lv-LV" b="1" kern="1200" dirty="0" smtClean="0">
                <a:solidFill>
                  <a:schemeClr val="tx1"/>
                </a:solidFill>
              </a:rPr>
              <a:t>Dievs ticīgo vidū</a:t>
            </a:r>
            <a:endParaRPr lang="lv-LV" b="1" kern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4704"/>
            <a:ext cx="9144000" cy="108108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FontTx/>
              <a:buNone/>
            </a:pPr>
            <a:r>
              <a:rPr lang="lv-LV" sz="2800" i="1" baseline="30000" dirty="0" smtClean="0"/>
              <a:t>29</a:t>
            </a:r>
            <a:r>
              <a:rPr lang="lv-LV" sz="2800" i="1" dirty="0" smtClean="0"/>
              <a:t> Es </a:t>
            </a:r>
            <a:r>
              <a:rPr lang="lv-LV" sz="2800" i="1" dirty="0" smtClean="0"/>
              <a:t>jums saku: es vairs nedzeršu no šiem vīnakoka augļiem līdz tai dienai, kad es kopā ar jums to no jauna dzeršu sava Tēva valstībā.” </a:t>
            </a:r>
            <a:r>
              <a:rPr lang="lv-LV" sz="2800" i="1" baseline="30000" dirty="0" smtClean="0"/>
              <a:t>30</a:t>
            </a:r>
            <a:r>
              <a:rPr lang="lv-LV" sz="2800" i="1" dirty="0" smtClean="0"/>
              <a:t> Tad, pateicības dziesmu nodziedājuši, viņi devās uz </a:t>
            </a:r>
            <a:r>
              <a:rPr lang="lv-LV" sz="2800" i="1" dirty="0" err="1" smtClean="0"/>
              <a:t>Olīvkalnu</a:t>
            </a:r>
            <a:r>
              <a:rPr lang="lv-LV" sz="2800" i="1" dirty="0" smtClean="0"/>
              <a:t>. (Mt.26:29-30)</a:t>
            </a:r>
            <a:endParaRPr lang="lv-LV" sz="28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234888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lv-LV" sz="2800" b="1" dirty="0" smtClean="0"/>
              <a:t>Sv. Vakarēdienā </a:t>
            </a:r>
            <a:r>
              <a:rPr lang="lv-LV" sz="2800" dirty="0" smtClean="0"/>
              <a:t>mēs </a:t>
            </a:r>
            <a:r>
              <a:rPr lang="lv-LV" sz="2800" b="1" dirty="0" smtClean="0"/>
              <a:t>gatavojamies mūžībai</a:t>
            </a:r>
            <a:r>
              <a:rPr lang="lv-LV" sz="2800" dirty="0" smtClean="0"/>
              <a:t>! </a:t>
            </a:r>
            <a:endParaRPr lang="lv-LV" sz="28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884830-771A-45FF-82CE-3697B98331E5}" type="slidenum">
              <a:rPr lang="lv-LV" smtClean="0"/>
              <a:pPr/>
              <a:t>13</a:t>
            </a:fld>
            <a:endParaRPr lang="lv-LV" smtClean="0"/>
          </a:p>
        </p:txBody>
      </p:sp>
      <p:pic>
        <p:nvPicPr>
          <p:cNvPr id="46082" name="Picture 2" descr="Attēlu rezultāti vaicājumam “Jesus holy supper”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24945"/>
            <a:ext cx="8355918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2" y="1"/>
            <a:ext cx="9180512" cy="764704"/>
          </a:xfrm>
        </p:spPr>
        <p:txBody>
          <a:bodyPr/>
          <a:lstStyle/>
          <a:p>
            <a:pPr eaLnBrk="1" hangingPunct="1"/>
            <a:r>
              <a:rPr lang="lv-LV" b="1" kern="1200" dirty="0" smtClean="0">
                <a:solidFill>
                  <a:schemeClr val="tx1"/>
                </a:solidFill>
              </a:rPr>
              <a:t>Debesu galda kopība</a:t>
            </a:r>
            <a:endParaRPr lang="lv-LV" b="1" kern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2.bp.blogspot.com/-Jodb7oQF8xY/UHPV8Z40WHI/AAAAAAAADKw/Dh-SiteRxS4/s1600/Love+In+Heaven+01+1280X960+Love+Friendship+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0968"/>
            <a:ext cx="9144000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772816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>
                <a:sym typeface="Wingdings" pitchFamily="2" charset="2"/>
              </a:rPr>
              <a:t>Neviens</a:t>
            </a:r>
            <a:r>
              <a:rPr lang="lv-LV" sz="2800" dirty="0" smtClean="0">
                <a:sym typeface="Wingdings" pitchFamily="2" charset="2"/>
              </a:rPr>
              <a:t> </a:t>
            </a:r>
            <a:r>
              <a:rPr lang="lv-LV" sz="2800" dirty="0">
                <a:sym typeface="Wingdings" pitchFamily="2" charset="2"/>
              </a:rPr>
              <a:t>vairs </a:t>
            </a:r>
            <a:r>
              <a:rPr lang="lv-LV" sz="2800" dirty="0" smtClean="0">
                <a:sym typeface="Wingdings" pitchFamily="2" charset="2"/>
              </a:rPr>
              <a:t>otr</a:t>
            </a:r>
            <a:r>
              <a:rPr lang="lv-LV" sz="2800" dirty="0" smtClean="0">
                <a:sym typeface="Wingdings" pitchFamily="2" charset="2"/>
              </a:rPr>
              <a:t>reiz </a:t>
            </a:r>
            <a:r>
              <a:rPr lang="lv-LV" sz="2800" b="1" dirty="0">
                <a:sym typeface="Wingdings" pitchFamily="2" charset="2"/>
              </a:rPr>
              <a:t>nemirs</a:t>
            </a:r>
            <a:r>
              <a:rPr lang="lv-LV" sz="2800" dirty="0">
                <a:sym typeface="Wingdings" pitchFamily="2" charset="2"/>
              </a:rPr>
              <a:t>, nebūs </a:t>
            </a:r>
            <a:r>
              <a:rPr lang="lv-LV" sz="2800" b="1" dirty="0">
                <a:sym typeface="Wingdings" pitchFamily="2" charset="2"/>
              </a:rPr>
              <a:t>jāpārdzīvo</a:t>
            </a:r>
            <a:r>
              <a:rPr lang="lv-LV" sz="2800" dirty="0">
                <a:sym typeface="Wingdings" pitchFamily="2" charset="2"/>
              </a:rPr>
              <a:t>, ka kāds </a:t>
            </a:r>
            <a:r>
              <a:rPr lang="lv-LV" sz="2800" b="1" dirty="0">
                <a:sym typeface="Wingdings" pitchFamily="2" charset="2"/>
              </a:rPr>
              <a:t>tuvinieks aiziet</a:t>
            </a:r>
            <a:r>
              <a:rPr lang="lv-LV" sz="2800" dirty="0">
                <a:sym typeface="Wingdings" pitchFamily="2" charset="2"/>
              </a:rPr>
              <a:t>, nebūs </a:t>
            </a:r>
            <a:r>
              <a:rPr lang="lv-LV" sz="2800" b="1" dirty="0">
                <a:sym typeface="Wingdings" pitchFamily="2" charset="2"/>
              </a:rPr>
              <a:t>vairs grēka </a:t>
            </a:r>
            <a:r>
              <a:rPr lang="lv-LV" sz="2800" dirty="0">
                <a:sym typeface="Wingdings" pitchFamily="2" charset="2"/>
              </a:rPr>
              <a:t>un līdz ar to arī </a:t>
            </a:r>
            <a:r>
              <a:rPr lang="lv-LV" sz="2800" b="1" dirty="0">
                <a:sym typeface="Wingdings" pitchFamily="2" charset="2"/>
              </a:rPr>
              <a:t>bēdu,</a:t>
            </a:r>
            <a:r>
              <a:rPr lang="lv-LV" sz="2800" dirty="0">
                <a:sym typeface="Wingdings" pitchFamily="2" charset="2"/>
              </a:rPr>
              <a:t> </a:t>
            </a:r>
            <a:r>
              <a:rPr lang="lv-LV" sz="2800" b="1" dirty="0">
                <a:sym typeface="Wingdings" pitchFamily="2" charset="2"/>
              </a:rPr>
              <a:t>vaidu</a:t>
            </a:r>
            <a:r>
              <a:rPr lang="lv-LV" sz="2800" dirty="0">
                <a:sym typeface="Wingdings" pitchFamily="2" charset="2"/>
              </a:rPr>
              <a:t> un </a:t>
            </a:r>
            <a:r>
              <a:rPr lang="lv-LV" sz="2800" b="1" dirty="0">
                <a:sym typeface="Wingdings" pitchFamily="2" charset="2"/>
              </a:rPr>
              <a:t>sāpju</a:t>
            </a:r>
            <a:r>
              <a:rPr lang="lv-LV" sz="2800" dirty="0">
                <a:sym typeface="Wingdings" pitchFamily="2" charset="2"/>
              </a:rPr>
              <a:t>, kas no </a:t>
            </a:r>
            <a:r>
              <a:rPr lang="lv-LV" sz="2800" b="1" dirty="0">
                <a:sym typeface="Wingdings" pitchFamily="2" charset="2"/>
              </a:rPr>
              <a:t>grēka</a:t>
            </a:r>
            <a:r>
              <a:rPr lang="lv-LV" sz="2800" dirty="0">
                <a:sym typeface="Wingdings" pitchFamily="2" charset="2"/>
              </a:rPr>
              <a:t> </a:t>
            </a:r>
            <a:r>
              <a:rPr lang="lv-LV" sz="2800" b="1" dirty="0">
                <a:sym typeface="Wingdings" pitchFamily="2" charset="2"/>
              </a:rPr>
              <a:t>iziet</a:t>
            </a:r>
            <a:r>
              <a:rPr lang="lv-LV" sz="2800" dirty="0">
                <a:sym typeface="Wingdings" pitchFamily="2" charset="2"/>
              </a:rPr>
              <a:t>!</a:t>
            </a:r>
            <a:endParaRPr lang="lv-LV" sz="2800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285750" y="647526"/>
            <a:ext cx="9429750" cy="112529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800" i="1" dirty="0" smtClean="0"/>
              <a:t>   4 Viņš nožāvēs visas asaras no viņu acīm, nāves vairs nebūs, nedz bēdu, nedz vaidu, nedz sāpju vairs nebūs, jo, kas bija, ir </a:t>
            </a:r>
            <a:r>
              <a:rPr lang="lv-LV" sz="2800" i="1" dirty="0" smtClean="0"/>
              <a:t>pagājis.</a:t>
            </a:r>
          </a:p>
        </p:txBody>
      </p:sp>
      <p:sp>
        <p:nvSpPr>
          <p:cNvPr id="717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14EBDC-123D-46F3-B708-BC6F75E584DF}" type="slidenum">
              <a:rPr lang="lv-LV" smtClean="0"/>
              <a:pPr/>
              <a:t>14</a:t>
            </a:fld>
            <a:endParaRPr lang="lv-LV" smtClean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36512" y="1"/>
            <a:ext cx="9180512" cy="76470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Debesu svētlaime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396875" y="0"/>
            <a:ext cx="9540875" cy="1204913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lv-LV" sz="2800" i="1" dirty="0" smtClean="0"/>
              <a:t>    5 Tas, kas sēdēja goda krēslā, teica: "Redzi, visu Es daru jaunu</a:t>
            </a:r>
            <a:r>
              <a:rPr lang="lv-LV" sz="2800" i="1" dirty="0" smtClean="0"/>
              <a:t>."</a:t>
            </a:r>
            <a:endParaRPr lang="lv-LV" sz="2800" i="1" dirty="0" smtClean="0"/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lv-LV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92696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Pie </a:t>
            </a:r>
            <a:r>
              <a:rPr lang="lv-LV" sz="2800" b="1" dirty="0"/>
              <a:t>Dieva </a:t>
            </a:r>
            <a:r>
              <a:rPr lang="lv-LV" sz="2800" dirty="0"/>
              <a:t>ir </a:t>
            </a:r>
            <a:r>
              <a:rPr lang="lv-LV" sz="2800" b="1" dirty="0"/>
              <a:t>vislabākais</a:t>
            </a:r>
            <a:r>
              <a:rPr lang="lv-LV" sz="2800" dirty="0"/>
              <a:t> “</a:t>
            </a:r>
            <a:r>
              <a:rPr lang="lv-LV" sz="2800" b="1" dirty="0"/>
              <a:t>apmaiņas punkts</a:t>
            </a:r>
            <a:r>
              <a:rPr lang="lv-LV" sz="2800" dirty="0"/>
              <a:t>”:</a:t>
            </a:r>
          </a:p>
          <a:p>
            <a:pPr>
              <a:buFontTx/>
              <a:buChar char="•"/>
            </a:pPr>
            <a:r>
              <a:rPr lang="lv-LV" sz="2800" b="1" dirty="0"/>
              <a:t>Tu</a:t>
            </a:r>
            <a:r>
              <a:rPr lang="lv-LV" sz="2800" dirty="0"/>
              <a:t> Viņam dod savas </a:t>
            </a:r>
            <a:r>
              <a:rPr lang="lv-LV" sz="2800" b="1" dirty="0"/>
              <a:t>bēdas</a:t>
            </a:r>
            <a:r>
              <a:rPr lang="lv-LV" sz="2800" dirty="0"/>
              <a:t> – Viņš </a:t>
            </a:r>
            <a:r>
              <a:rPr lang="lv-LV" sz="2800" b="1" dirty="0"/>
              <a:t>pretī</a:t>
            </a:r>
            <a:r>
              <a:rPr lang="lv-LV" sz="2800" dirty="0"/>
              <a:t> </a:t>
            </a:r>
            <a:r>
              <a:rPr lang="lv-LV" sz="2800" b="1" dirty="0"/>
              <a:t>prieku</a:t>
            </a:r>
            <a:r>
              <a:rPr lang="lv-LV" sz="2800" dirty="0"/>
              <a:t>.</a:t>
            </a:r>
          </a:p>
          <a:p>
            <a:pPr>
              <a:buFontTx/>
              <a:buChar char="•"/>
            </a:pPr>
            <a:r>
              <a:rPr lang="lv-LV" sz="2800" b="1" dirty="0"/>
              <a:t>Tu</a:t>
            </a:r>
            <a:r>
              <a:rPr lang="lv-LV" sz="2800" dirty="0"/>
              <a:t> Viņam </a:t>
            </a:r>
            <a:r>
              <a:rPr lang="lv-LV" sz="2800" b="1" dirty="0"/>
              <a:t>sāpes</a:t>
            </a:r>
            <a:r>
              <a:rPr lang="lv-LV" sz="2800" dirty="0"/>
              <a:t> – Viņš pretī </a:t>
            </a:r>
            <a:r>
              <a:rPr lang="lv-LV" sz="2800" b="1" dirty="0"/>
              <a:t>zāles </a:t>
            </a:r>
            <a:r>
              <a:rPr lang="lv-LV" sz="2800" dirty="0"/>
              <a:t>un</a:t>
            </a:r>
            <a:r>
              <a:rPr lang="lv-LV" sz="2800" b="1" dirty="0"/>
              <a:t> dziedināšanu</a:t>
            </a:r>
            <a:r>
              <a:rPr lang="lv-LV" sz="2800" dirty="0"/>
              <a:t>!</a:t>
            </a:r>
          </a:p>
          <a:p>
            <a:pPr>
              <a:buFontTx/>
              <a:buChar char="•"/>
            </a:pPr>
            <a:r>
              <a:rPr lang="lv-LV" sz="2800" dirty="0"/>
              <a:t>Tu </a:t>
            </a:r>
            <a:r>
              <a:rPr lang="lv-LV" sz="2800" b="1" dirty="0"/>
              <a:t>nožēlo grēkus </a:t>
            </a:r>
            <a:r>
              <a:rPr lang="lv-LV" sz="2800" dirty="0"/>
              <a:t>– Viņš pretī </a:t>
            </a:r>
            <a:r>
              <a:rPr lang="lv-LV" sz="2800" b="1" dirty="0"/>
              <a:t>piedošanu</a:t>
            </a:r>
            <a:r>
              <a:rPr lang="lv-LV" sz="2800" dirty="0"/>
              <a:t> un </a:t>
            </a:r>
            <a:r>
              <a:rPr lang="lv-LV" sz="2800" b="1" dirty="0"/>
              <a:t>mūžīgo dzīvību</a:t>
            </a:r>
            <a:r>
              <a:rPr lang="lv-LV" sz="2800" dirty="0" smtClean="0"/>
              <a:t>!</a:t>
            </a:r>
            <a:endParaRPr lang="lv-LV" sz="2800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8821F9C-86A8-4929-8CA9-936A03994C04}" type="slidenum">
              <a:rPr lang="lv-LV" smtClean="0"/>
              <a:pPr/>
              <a:t>15</a:t>
            </a:fld>
            <a:endParaRPr lang="lv-LV" smtClean="0"/>
          </a:p>
        </p:txBody>
      </p:sp>
      <p:pic>
        <p:nvPicPr>
          <p:cNvPr id="11266" name="Picture 2" descr="Katedrāle.lv - Sv. Augustīns par to, kāpēc Dēls sēž pie Tēva labās rok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83845"/>
            <a:ext cx="6402288" cy="4257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1204913"/>
          </a:xfrm>
        </p:spPr>
        <p:txBody>
          <a:bodyPr/>
          <a:lstStyle/>
          <a:p>
            <a:pPr marL="0" indent="0" algn="just" eaLnBrk="1" hangingPunct="1">
              <a:spcBef>
                <a:spcPts val="0"/>
              </a:spcBef>
              <a:buFontTx/>
              <a:buNone/>
            </a:pPr>
            <a:r>
              <a:rPr lang="lv-LV" sz="2800" i="1" dirty="0" smtClean="0"/>
              <a:t>6 </a:t>
            </a:r>
            <a:r>
              <a:rPr lang="lv-LV" sz="2800" i="1" dirty="0" smtClean="0"/>
              <a:t>Un Viņš man sacīja: "Ir noticis. Es esmu Alfa un Omega, Sākums un Gals. Es došu izslāpušajam bez maksas no dzīvības ūdens avota</a:t>
            </a:r>
            <a:r>
              <a:rPr lang="lv-LV" sz="2800" i="1" dirty="0" smtClean="0"/>
              <a:t>.</a:t>
            </a:r>
          </a:p>
          <a:p>
            <a:pPr marL="0" indent="0" algn="just" eaLnBrk="1" hangingPunct="1">
              <a:spcBef>
                <a:spcPts val="0"/>
              </a:spcBef>
              <a:buFontTx/>
              <a:buNone/>
            </a:pPr>
            <a:r>
              <a:rPr lang="lv-LV" sz="2600" i="1" dirty="0" smtClean="0"/>
              <a:t>// Jēzus viņam saka: "ES ESMU ceļš, patiesība un dzīvība; neviens netiek pie Tēva kā vien caur </a:t>
            </a:r>
            <a:r>
              <a:rPr lang="lv-LV" sz="2600" i="1" dirty="0" smtClean="0"/>
              <a:t>Mani. (Jņ.14:6)</a:t>
            </a:r>
            <a:endParaRPr lang="lv-LV" sz="2600" i="1" dirty="0" smtClean="0"/>
          </a:p>
          <a:p>
            <a:pPr marL="0" indent="0" algn="just" eaLnBrk="1" hangingPunct="1">
              <a:spcBef>
                <a:spcPts val="0"/>
              </a:spcBef>
              <a:buFontTx/>
              <a:buNone/>
            </a:pPr>
            <a:endParaRPr lang="lv-LV" sz="2800" i="1" dirty="0" smtClean="0"/>
          </a:p>
          <a:p>
            <a:pPr marL="0" indent="0" algn="just" eaLnBrk="1" hangingPunct="1">
              <a:spcBef>
                <a:spcPts val="0"/>
              </a:spcBef>
              <a:buFontTx/>
              <a:buNone/>
            </a:pPr>
            <a:endParaRPr lang="lv-LV" sz="2800" i="1" dirty="0" smtClean="0"/>
          </a:p>
          <a:p>
            <a:pPr marL="0" indent="0" algn="just" eaLnBrk="1" hangingPunct="1">
              <a:spcBef>
                <a:spcPts val="0"/>
              </a:spcBef>
              <a:buFontTx/>
              <a:buNone/>
            </a:pPr>
            <a:endParaRPr lang="lv-LV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2132856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A</a:t>
            </a:r>
            <a:r>
              <a:rPr lang="lv-LV" sz="2800" dirty="0" smtClean="0"/>
              <a:t>lfa </a:t>
            </a:r>
            <a:r>
              <a:rPr lang="lv-LV" sz="2800" dirty="0"/>
              <a:t>un </a:t>
            </a:r>
            <a:r>
              <a:rPr lang="lv-LV" sz="2800" b="1" dirty="0"/>
              <a:t>O</a:t>
            </a:r>
            <a:r>
              <a:rPr lang="lv-LV" sz="2800" dirty="0"/>
              <a:t>mega ir </a:t>
            </a:r>
            <a:r>
              <a:rPr lang="lv-LV" sz="2800" b="1" dirty="0"/>
              <a:t>pirmais</a:t>
            </a:r>
            <a:r>
              <a:rPr lang="lv-LV" sz="2800" dirty="0"/>
              <a:t> un </a:t>
            </a:r>
            <a:r>
              <a:rPr lang="lv-LV" sz="2800" b="1" dirty="0"/>
              <a:t>pēdējais</a:t>
            </a:r>
            <a:r>
              <a:rPr lang="lv-LV" sz="2800" dirty="0"/>
              <a:t> grieķu alfabēta burti, kā mums </a:t>
            </a:r>
            <a:r>
              <a:rPr lang="lv-LV" sz="2800" b="1" dirty="0"/>
              <a:t>A</a:t>
            </a:r>
            <a:r>
              <a:rPr lang="lv-LV" sz="2800" dirty="0"/>
              <a:t> un </a:t>
            </a:r>
            <a:r>
              <a:rPr lang="lv-LV" sz="2800" b="1" dirty="0"/>
              <a:t>Z</a:t>
            </a:r>
            <a:r>
              <a:rPr lang="lv-LV" sz="2800" b="1" dirty="0" smtClean="0"/>
              <a:t>. </a:t>
            </a:r>
            <a:r>
              <a:rPr lang="lv-LV" sz="2800" dirty="0" smtClean="0"/>
              <a:t>Šie </a:t>
            </a:r>
            <a:r>
              <a:rPr lang="lv-LV" sz="2800" dirty="0"/>
              <a:t>vārdi raksturo </a:t>
            </a:r>
            <a:r>
              <a:rPr lang="lv-LV" sz="2800" b="1" dirty="0"/>
              <a:t>Jēzus</a:t>
            </a:r>
            <a:r>
              <a:rPr lang="lv-LV" sz="2800" dirty="0"/>
              <a:t> </a:t>
            </a:r>
            <a:r>
              <a:rPr lang="lv-LV" sz="2800" b="1" dirty="0"/>
              <a:t>nemainīgumu</a:t>
            </a:r>
            <a:r>
              <a:rPr lang="lv-LV" sz="2800" dirty="0"/>
              <a:t> un </a:t>
            </a:r>
            <a:r>
              <a:rPr lang="lv-LV" sz="2800" b="1" dirty="0"/>
              <a:t>uzticību</a:t>
            </a:r>
            <a:r>
              <a:rPr lang="lv-LV" sz="2800" dirty="0" smtClean="0"/>
              <a:t>! </a:t>
            </a:r>
            <a:r>
              <a:rPr lang="lv-LV" sz="2800" dirty="0" smtClean="0"/>
              <a:t>Jēzus ir visa </a:t>
            </a:r>
            <a:r>
              <a:rPr lang="lv-LV" sz="2800" b="1" dirty="0" smtClean="0"/>
              <a:t>atslēga</a:t>
            </a:r>
            <a:r>
              <a:rPr lang="lv-LV" sz="2800" dirty="0" smtClean="0"/>
              <a:t>!</a:t>
            </a:r>
            <a:endParaRPr lang="lv-LV" sz="2800" dirty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7A09562-1A89-46D8-A85D-B035C47AA6EF}" type="slidenum">
              <a:rPr lang="lv-LV" smtClean="0"/>
              <a:pPr/>
              <a:t>16</a:t>
            </a:fld>
            <a:endParaRPr lang="lv-LV" smtClean="0"/>
          </a:p>
        </p:txBody>
      </p:sp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429000"/>
            <a:ext cx="6336704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pPr eaLnBrk="1" hangingPunct="1"/>
            <a:r>
              <a:rPr lang="lv-LV" b="1" smtClean="0">
                <a:solidFill>
                  <a:schemeClr val="tx1"/>
                </a:solidFill>
              </a:rPr>
              <a:t>Noslēgums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714375"/>
            <a:ext cx="9144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lv-LV" sz="2800"/>
              <a:t>Šai </a:t>
            </a:r>
            <a:r>
              <a:rPr lang="lv-LV" sz="2800" b="1"/>
              <a:t>pasaulē</a:t>
            </a:r>
            <a:r>
              <a:rPr lang="lv-LV" sz="2800"/>
              <a:t> mums </a:t>
            </a:r>
            <a:r>
              <a:rPr lang="lv-LV" sz="2800" b="1"/>
              <a:t>nav paliekamas vietas</a:t>
            </a:r>
            <a:r>
              <a:rPr lang="lv-LV" sz="2800"/>
              <a:t>, bet tās </a:t>
            </a:r>
            <a:r>
              <a:rPr lang="lv-LV" sz="2800" b="1"/>
              <a:t>nākamās</a:t>
            </a:r>
            <a:r>
              <a:rPr lang="lv-LV" sz="2800"/>
              <a:t> mēs </a:t>
            </a:r>
            <a:r>
              <a:rPr lang="lv-LV" sz="2800" b="1"/>
              <a:t>ilgojamies</a:t>
            </a:r>
            <a:r>
              <a:rPr lang="lv-LV" sz="2800"/>
              <a:t>! </a:t>
            </a:r>
            <a:r>
              <a:rPr lang="lv-LV" sz="2800" b="1"/>
              <a:t>Ko tas līdz </a:t>
            </a:r>
            <a:r>
              <a:rPr lang="lv-LV" sz="2800"/>
              <a:t>ja mēs šeit virs zemes </a:t>
            </a:r>
            <a:r>
              <a:rPr lang="lv-LV" sz="2800" b="1"/>
              <a:t>iemantojam</a:t>
            </a:r>
            <a:r>
              <a:rPr lang="lv-LV" sz="2800"/>
              <a:t> visu </a:t>
            </a:r>
            <a:r>
              <a:rPr lang="lv-LV" sz="2800" b="1"/>
              <a:t>pasauli</a:t>
            </a:r>
            <a:r>
              <a:rPr lang="lv-LV" sz="2800"/>
              <a:t>, bet </a:t>
            </a:r>
            <a:r>
              <a:rPr lang="lv-LV" sz="2800" b="1"/>
              <a:t>zaudējam</a:t>
            </a:r>
            <a:r>
              <a:rPr lang="lv-LV" sz="2800"/>
              <a:t> </a:t>
            </a:r>
            <a:r>
              <a:rPr lang="lv-LV" sz="2800" b="1"/>
              <a:t>mūžību</a:t>
            </a:r>
            <a:r>
              <a:rPr lang="lv-LV" sz="2800"/>
              <a:t> </a:t>
            </a:r>
          </a:p>
          <a:p>
            <a:pPr>
              <a:buFontTx/>
              <a:buChar char="•"/>
            </a:pPr>
            <a:r>
              <a:rPr lang="lv-LV" sz="2800"/>
              <a:t>Šīs lietas </a:t>
            </a:r>
            <a:r>
              <a:rPr lang="lv-LV" sz="2800" b="1"/>
              <a:t>Dievs</a:t>
            </a:r>
            <a:r>
              <a:rPr lang="lv-LV" sz="2800"/>
              <a:t> licis </a:t>
            </a:r>
            <a:r>
              <a:rPr lang="lv-LV" sz="2800" b="1"/>
              <a:t>Jānim</a:t>
            </a:r>
            <a:r>
              <a:rPr lang="lv-LV" sz="2800"/>
              <a:t> ir </a:t>
            </a:r>
            <a:r>
              <a:rPr lang="lv-LV" sz="2800" b="1"/>
              <a:t>rakstīt</a:t>
            </a:r>
            <a:r>
              <a:rPr lang="lv-LV" sz="2800"/>
              <a:t>, lai </a:t>
            </a:r>
            <a:r>
              <a:rPr lang="lv-LV" sz="2800" b="1"/>
              <a:t>ticīgos</a:t>
            </a:r>
            <a:r>
              <a:rPr lang="lv-LV" sz="2800"/>
              <a:t> </a:t>
            </a:r>
            <a:r>
              <a:rPr lang="lv-LV" sz="2800" b="1"/>
              <a:t>iepriecinātu</a:t>
            </a:r>
            <a:r>
              <a:rPr lang="lv-LV" sz="2800"/>
              <a:t> visos laikos par </a:t>
            </a:r>
            <a:r>
              <a:rPr lang="lv-LV" sz="2800" b="1"/>
              <a:t>nākamās pasaules godību</a:t>
            </a:r>
            <a:r>
              <a:rPr lang="lv-LV" sz="2800"/>
              <a:t> un </a:t>
            </a:r>
            <a:r>
              <a:rPr lang="lv-LV" sz="2800" b="1"/>
              <a:t>prieku</a:t>
            </a:r>
            <a:r>
              <a:rPr lang="lv-LV" sz="2800"/>
              <a:t> tuvumā </a:t>
            </a:r>
            <a:r>
              <a:rPr lang="lv-LV" sz="2800" b="1"/>
              <a:t>kopā</a:t>
            </a:r>
            <a:r>
              <a:rPr lang="lv-LV" sz="2800"/>
              <a:t> ar </a:t>
            </a:r>
            <a:r>
              <a:rPr lang="lv-LV" sz="2800" b="1"/>
              <a:t>Jēzu</a:t>
            </a:r>
            <a:r>
              <a:rPr lang="lv-LV" sz="2800"/>
              <a:t>. Āmen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8D86BF-CDF0-4F8F-97FB-7F31AF5484EE}" type="slidenum">
              <a:rPr lang="lv-LV" smtClean="0"/>
              <a:pPr/>
              <a:t>17</a:t>
            </a:fld>
            <a:endParaRPr lang="lv-LV" smtClean="0"/>
          </a:p>
        </p:txBody>
      </p:sp>
      <p:pic>
        <p:nvPicPr>
          <p:cNvPr id="6" name="Picture 10" descr="golden city of Heave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343575"/>
            <a:ext cx="4714876" cy="3514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Attēlu rezultāti vaicājumam “hell”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4429124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BIBLE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0188" y="765175"/>
            <a:ext cx="5103812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924175"/>
            <a:ext cx="5184775" cy="1143000"/>
          </a:xfrm>
        </p:spPr>
        <p:txBody>
          <a:bodyPr/>
          <a:lstStyle/>
          <a:p>
            <a:pPr eaLnBrk="1" hangingPunct="1"/>
            <a:r>
              <a:rPr lang="lv-LV" sz="5400" smtClean="0"/>
              <a:t>Un Dieva miers, kas ir augstāks par visu saprašanu lai pasargā jūsu sirdis un jūsu domas. </a:t>
            </a:r>
            <a:r>
              <a:rPr lang="lv-LV" sz="5400" b="1" smtClean="0"/>
              <a:t>Āmen</a:t>
            </a:r>
            <a:br>
              <a:rPr lang="lv-LV" sz="5400" b="1" smtClean="0"/>
            </a:br>
            <a:endParaRPr lang="lv-LV" sz="5400" b="1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CBB0D3-B266-4D1B-8A14-5D1110BC6E2A}" type="slidenum">
              <a:rPr lang="lv-LV" smtClean="0"/>
              <a:pPr/>
              <a:t>18</a:t>
            </a:fld>
            <a:endParaRPr lang="lv-LV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-100013"/>
            <a:ext cx="8964612" cy="1071563"/>
          </a:xfrm>
        </p:spPr>
        <p:txBody>
          <a:bodyPr/>
          <a:lstStyle/>
          <a:p>
            <a:pPr eaLnBrk="1" hangingPunct="1"/>
            <a:r>
              <a:rPr lang="lv-LV" sz="4000" b="1" dirty="0" smtClean="0"/>
              <a:t>Jņ.atkl.21:1-8 Divas Mūžības</a:t>
            </a:r>
            <a:endParaRPr lang="lv-LV" sz="4000" dirty="0" smtClean="0"/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3" y="73025"/>
            <a:ext cx="485776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A42216E-F616-4B9A-B481-26AF60DB1216}" type="slidenum">
              <a:rPr lang="lv-LV" smtClean="0"/>
              <a:pPr/>
              <a:t>2</a:t>
            </a:fld>
            <a:endParaRPr lang="lv-LV" smtClean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848027"/>
            <a:ext cx="9144000" cy="610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lv-LV" sz="2300" dirty="0"/>
              <a:t>1 Es redzēju jaunas debesis un jaunu zemi, jo pirmā debess un pirmā zeme bija zudusi, un jūras vairs nav</a:t>
            </a:r>
            <a:r>
              <a:rPr lang="lv-LV" sz="2300" dirty="0" smtClean="0"/>
              <a:t>. 2 </a:t>
            </a:r>
            <a:r>
              <a:rPr lang="lv-LV" sz="2300" dirty="0"/>
              <a:t>Un es redzēju svēto pilsētu, jauno </a:t>
            </a:r>
            <a:r>
              <a:rPr lang="lv-LV" sz="2300" dirty="0" smtClean="0"/>
              <a:t>Jeruzalemi</a:t>
            </a:r>
            <a:r>
              <a:rPr lang="lv-LV" sz="2300" dirty="0"/>
              <a:t>, nokāpjam no debesīm no Dieva, sagatavotu kā savam vīram greznotu līgavu</a:t>
            </a:r>
            <a:r>
              <a:rPr lang="lv-LV" sz="2300" dirty="0" smtClean="0"/>
              <a:t>. 3 </a:t>
            </a:r>
            <a:r>
              <a:rPr lang="lv-LV" sz="2300" dirty="0"/>
              <a:t>Un es dzirdēju stipru balsi no troņa sakām: "Redzi, Dieva mājoklis pie cilvēkiem, Viņš mājos viņu vidū, un tie būs Viņa ļaudis, un Dievs pats būs ar viņiem</a:t>
            </a:r>
            <a:r>
              <a:rPr lang="lv-LV" sz="2300" dirty="0" smtClean="0"/>
              <a:t>. 4 </a:t>
            </a:r>
            <a:r>
              <a:rPr lang="lv-LV" sz="2300" dirty="0"/>
              <a:t>Viņš nožāvēs visas asaras no viņu acīm, nāves vairs nebūs, nedz bēdu, nedz vaidu, nedz sāpju vairs nebūs, jo, kas bija, ir pagājis</a:t>
            </a:r>
            <a:r>
              <a:rPr lang="lv-LV" sz="2300" dirty="0" smtClean="0"/>
              <a:t>.“ 5 </a:t>
            </a:r>
            <a:r>
              <a:rPr lang="lv-LV" sz="2300" dirty="0"/>
              <a:t>Tas, kas sēdēja goda krēslā, teica: "Redzi, visu Es daru jaunu." Tad Viņš teica: "Raksti! Jo šie vārdi ir uzticami un patiesi</a:t>
            </a:r>
            <a:r>
              <a:rPr lang="lv-LV" sz="2300" dirty="0" smtClean="0"/>
              <a:t>.“ 6 </a:t>
            </a:r>
            <a:r>
              <a:rPr lang="lv-LV" sz="2300" dirty="0"/>
              <a:t>Un Viņš man sacīja: "Ir noticis. Es esmu Alfa un Omega, Sākums un Gals. Es došu izslāpušajam bez maksas no dzīvības ūdens avota</a:t>
            </a:r>
            <a:r>
              <a:rPr lang="lv-LV" sz="2300" dirty="0" smtClean="0"/>
              <a:t>. 7 Kas uzvar, tas to iemantos, un Es būšu viņa Dievs, un viņš būs Mans dēls</a:t>
            </a:r>
            <a:r>
              <a:rPr lang="lv-LV" sz="2300" dirty="0" smtClean="0"/>
              <a:t>. 8 </a:t>
            </a:r>
            <a:r>
              <a:rPr lang="lv-LV" sz="2300" dirty="0" smtClean="0"/>
              <a:t>Bet bailīgajiem, neticīgajiem, apgānītājiem, slepkavām, netikļiem, burvjiem, elku kalpiem un visiem melkuļiem būs sava daļa degošā sēra uguns jūrā; tā ir otrā nāve."</a:t>
            </a:r>
          </a:p>
          <a:p>
            <a:pPr algn="just"/>
            <a:endParaRPr lang="lv-LV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2" y="1"/>
            <a:ext cx="9180512" cy="764704"/>
          </a:xfrm>
        </p:spPr>
        <p:txBody>
          <a:bodyPr/>
          <a:lstStyle/>
          <a:p>
            <a:pPr eaLnBrk="1" hangingPunct="1"/>
            <a:r>
              <a:rPr lang="lv-LV" sz="4800" b="1" kern="1200" dirty="0" smtClean="0">
                <a:solidFill>
                  <a:schemeClr val="tx1"/>
                </a:solidFill>
              </a:rPr>
              <a:t>Kas mūs sagaida pēc nāves?</a:t>
            </a:r>
            <a:endParaRPr lang="lv-LV" sz="4800" b="1" kern="12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92696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2800" i="1" dirty="0" smtClean="0"/>
              <a:t>5 "Raksti</a:t>
            </a:r>
            <a:r>
              <a:rPr lang="lv-LV" sz="2800" i="1" dirty="0" smtClean="0"/>
              <a:t>! Jo šie vārdi ir uzticami un patiesi."</a:t>
            </a:r>
            <a:endParaRPr lang="lv-LV" sz="2800" b="1" dirty="0" smtClean="0"/>
          </a:p>
          <a:p>
            <a:pPr>
              <a:buFontTx/>
              <a:buChar char="•"/>
            </a:pPr>
            <a:r>
              <a:rPr lang="lv-LV" sz="2800" b="1" dirty="0" smtClean="0"/>
              <a:t>Ko mums Bībele par to vēstī?</a:t>
            </a:r>
          </a:p>
          <a:p>
            <a:pPr>
              <a:buFontTx/>
              <a:buChar char="•"/>
            </a:pPr>
            <a:r>
              <a:rPr lang="lv-LV" sz="2800" b="1" dirty="0" smtClean="0"/>
              <a:t>Kas notiks ar mūsu dvēselēm?</a:t>
            </a:r>
            <a:endParaRPr lang="lv-LV" sz="2800" dirty="0" smtClean="0"/>
          </a:p>
        </p:txBody>
      </p:sp>
      <p:pic>
        <p:nvPicPr>
          <p:cNvPr id="31746" name="Picture 2" descr="Kihnu kapsēta, Igaunij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8375303" cy="4711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,107 Court Room Cliparts, Stock Vector and Royalty Free Court Room  Illustrations"/>
          <p:cNvPicPr>
            <a:picLocks noChangeAspect="1" noChangeArrowheads="1"/>
          </p:cNvPicPr>
          <p:nvPr/>
        </p:nvPicPr>
        <p:blipFill>
          <a:blip r:embed="rId2" cstate="print"/>
          <a:srcRect l="21840" r="21041"/>
          <a:stretch>
            <a:fillRect/>
          </a:stretch>
        </p:blipFill>
        <p:spPr bwMode="auto">
          <a:xfrm>
            <a:off x="846014" y="1484784"/>
            <a:ext cx="7326386" cy="4973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2" y="1"/>
            <a:ext cx="9180512" cy="764704"/>
          </a:xfrm>
        </p:spPr>
        <p:txBody>
          <a:bodyPr/>
          <a:lstStyle/>
          <a:p>
            <a:pPr eaLnBrk="1" hangingPunct="1"/>
            <a:r>
              <a:rPr lang="lv-LV" sz="4800" b="1" kern="1200" dirty="0" smtClean="0">
                <a:solidFill>
                  <a:schemeClr val="tx1"/>
                </a:solidFill>
              </a:rPr>
              <a:t>Pēdējās tiesa</a:t>
            </a:r>
            <a:endParaRPr lang="lv-LV" sz="4800" b="1" kern="12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520280" y="2041684"/>
            <a:ext cx="4283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lv-LV" sz="2800" b="1" dirty="0" smtClean="0"/>
              <a:t>Tiesnesis – Dievs Tēvs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3212976"/>
            <a:ext cx="20162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2800" b="1" dirty="0" smtClean="0"/>
              <a:t>Advokāts – Svētais Gars</a:t>
            </a:r>
            <a:endParaRPr lang="lv-LV" sz="2800" dirty="0" smtClean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444208" y="2780928"/>
            <a:ext cx="28438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lv-LV" sz="2800" b="1" dirty="0" smtClean="0"/>
              <a:t>Prokurors – Sātans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15616" y="6334780"/>
            <a:ext cx="4283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lv-LV" sz="2800" b="1" dirty="0" smtClean="0"/>
              <a:t>Apsūdzētais – </a:t>
            </a:r>
            <a:r>
              <a:rPr lang="lv-LV" sz="2800" b="1" dirty="0" smtClean="0"/>
              <a:t>Es</a:t>
            </a:r>
            <a:r>
              <a:rPr lang="lv-LV" sz="2800" b="1" dirty="0" smtClean="0"/>
              <a:t> </a:t>
            </a:r>
          </a:p>
        </p:txBody>
      </p:sp>
      <p:pic>
        <p:nvPicPr>
          <p:cNvPr id="11" name="Picture 4" descr="BIBLE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623421"/>
            <a:ext cx="2304256" cy="253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83568" y="6334780"/>
            <a:ext cx="57961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lv-LV" sz="2800" b="1" dirty="0" smtClean="0"/>
              <a:t>Apsūdzētais – Jēzus Kristus 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624607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1" hangingPunct="1">
              <a:spcBef>
                <a:spcPts val="0"/>
              </a:spcBef>
              <a:buClr>
                <a:schemeClr val="tx1"/>
              </a:buClr>
              <a:defRPr/>
            </a:pPr>
            <a:r>
              <a:rPr lang="lv-LV" sz="2800" dirty="0">
                <a:latin typeface="+mj-lt"/>
              </a:rPr>
              <a:t>“</a:t>
            </a:r>
            <a:r>
              <a:rPr lang="lv-LV" sz="2800" i="1" dirty="0">
                <a:latin typeface="+mj-lt"/>
              </a:rPr>
              <a:t>Un, kā </a:t>
            </a:r>
            <a:r>
              <a:rPr lang="lv-LV" sz="2800" b="1" i="1" dirty="0">
                <a:latin typeface="+mj-lt"/>
              </a:rPr>
              <a:t>cilvēkiem nolemts vienreiz mirt</a:t>
            </a:r>
            <a:r>
              <a:rPr lang="lv-LV" sz="2800" i="1" dirty="0">
                <a:latin typeface="+mj-lt"/>
              </a:rPr>
              <a:t>, bet </a:t>
            </a:r>
            <a:r>
              <a:rPr lang="lv-LV" sz="2800" b="1" i="1" dirty="0">
                <a:latin typeface="+mj-lt"/>
              </a:rPr>
              <a:t>pēc tam tiesa</a:t>
            </a:r>
            <a:r>
              <a:rPr lang="lv-LV" sz="2800" i="1" dirty="0">
                <a:latin typeface="+mj-lt"/>
              </a:rPr>
              <a:t>, tā arī </a:t>
            </a:r>
            <a:r>
              <a:rPr lang="lv-LV" sz="2800" b="1" i="1" dirty="0">
                <a:latin typeface="+mj-lt"/>
              </a:rPr>
              <a:t>Kristus</a:t>
            </a:r>
            <a:r>
              <a:rPr lang="lv-LV" sz="2800" i="1" dirty="0">
                <a:latin typeface="+mj-lt"/>
              </a:rPr>
              <a:t>, </a:t>
            </a:r>
            <a:r>
              <a:rPr lang="lv-LV" sz="2800" b="1" i="1" dirty="0">
                <a:latin typeface="+mj-lt"/>
              </a:rPr>
              <a:t>vienreiz upurēts </a:t>
            </a:r>
            <a:r>
              <a:rPr lang="lv-LV" sz="2800" i="1" dirty="0">
                <a:latin typeface="+mj-lt"/>
              </a:rPr>
              <a:t>daudzu </a:t>
            </a:r>
            <a:r>
              <a:rPr lang="lv-LV" sz="2800" b="1" i="1" dirty="0">
                <a:latin typeface="+mj-lt"/>
              </a:rPr>
              <a:t>cilvēku grēkus atņemt </a:t>
            </a:r>
            <a:r>
              <a:rPr lang="lv-LV" sz="2800" i="1" dirty="0">
                <a:latin typeface="+mj-lt"/>
              </a:rPr>
              <a:t>neatkarīgi no grēka.</a:t>
            </a:r>
            <a:r>
              <a:rPr lang="lv-LV" sz="2800" dirty="0">
                <a:latin typeface="+mj-lt"/>
              </a:rPr>
              <a:t>” (Ebr.9:27-28)</a:t>
            </a:r>
            <a:endParaRPr lang="lv-LV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build="allAtOnce"/>
      <p:bldP spid="1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180083" y="701253"/>
            <a:ext cx="9072563" cy="1071563"/>
          </a:xfrm>
        </p:spPr>
        <p:txBody>
          <a:bodyPr/>
          <a:lstStyle/>
          <a:p>
            <a:pPr eaLnBrk="1" hangingPunct="1"/>
            <a:r>
              <a:rPr lang="lv-LV" sz="4800" b="1" kern="1200" dirty="0" smtClean="0">
                <a:solidFill>
                  <a:schemeClr val="tx1"/>
                </a:solidFill>
              </a:rPr>
              <a:t>Pēdējā tiesa</a:t>
            </a: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27C7BE8-6594-46D8-8C8C-899CBFEAA987}" type="slidenum">
              <a:rPr lang="lv-LV" smtClean="0"/>
              <a:pPr/>
              <a:t>5</a:t>
            </a:fld>
            <a:endParaRPr lang="lv-LV" smtClean="0"/>
          </a:p>
        </p:txBody>
      </p:sp>
      <p:pic>
        <p:nvPicPr>
          <p:cNvPr id="3082" name="Picture 10" descr="golden city of Heave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592217"/>
            <a:ext cx="4714876" cy="3265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Attēlu rezultāti vaicājumam “hell”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71598"/>
            <a:ext cx="4429124" cy="3186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1989559"/>
            <a:ext cx="45720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lv-LV" sz="2800" b="1" kern="0" dirty="0" smtClean="0">
                <a:latin typeface="+mn-lt"/>
              </a:rPr>
              <a:t>Elle</a:t>
            </a:r>
            <a:endParaRPr lang="lv-LV" sz="2800" b="1" kern="0" dirty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lv-LV" sz="2600" kern="0" dirty="0" smtClean="0">
                <a:latin typeface="+mn-lt"/>
              </a:rPr>
              <a:t>Ļaundariem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lv-LV" sz="2600" kern="0" dirty="0" smtClean="0">
                <a:latin typeface="+mn-lt"/>
              </a:rPr>
              <a:t>Neticīgajiem grēciniekiem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lv-LV" sz="2600" kern="0" dirty="0" smtClean="0">
                <a:latin typeface="+mn-lt"/>
              </a:rPr>
              <a:t>Elku dievu pielūdzējiem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lv-LV" sz="2600" kern="0" dirty="0" smtClean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lv-LV" sz="2600" kern="0" dirty="0" smtClean="0">
              <a:latin typeface="+mn-lt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0" y="2004230"/>
            <a:ext cx="45720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lv-LV" sz="2800" b="1" kern="0" dirty="0" smtClean="0">
                <a:latin typeface="+mn-lt"/>
              </a:rPr>
              <a:t>Debesu valstība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lv-LV" sz="2600" kern="0" dirty="0" smtClean="0">
                <a:latin typeface="+mn-lt"/>
              </a:rPr>
              <a:t>Dieva bērniem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lv-LV" sz="2600" kern="0" dirty="0" smtClean="0">
                <a:latin typeface="+mn-lt"/>
              </a:rPr>
              <a:t>Ticīgajiem / Kristiešiem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lv-LV" sz="2600" kern="0" dirty="0" smtClean="0">
                <a:latin typeface="+mn-lt"/>
              </a:rPr>
              <a:t>Kas tic uz Jēzu Kristu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lv-LV" sz="3600" kern="0" dirty="0">
              <a:latin typeface="+mn-lt"/>
            </a:endParaRPr>
          </a:p>
        </p:txBody>
      </p:sp>
      <p:pic>
        <p:nvPicPr>
          <p:cNvPr id="10" name="Picture 4" descr="BIBLE0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757558"/>
            <a:ext cx="1643042" cy="180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Down Arrow 10"/>
          <p:cNvSpPr/>
          <p:nvPr/>
        </p:nvSpPr>
        <p:spPr>
          <a:xfrm rot="2277914">
            <a:off x="2287961" y="1692158"/>
            <a:ext cx="500066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18938020">
            <a:off x="5368440" y="1478744"/>
            <a:ext cx="500066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890" name="Picture 2" descr="Attēlu rezultāti vaicājumam “sin”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846362"/>
            <a:ext cx="1214486" cy="121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12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2800" i="1" dirty="0" smtClean="0"/>
              <a:t>Tā </a:t>
            </a:r>
            <a:r>
              <a:rPr lang="lv-LV" sz="2800" i="1" dirty="0" smtClean="0"/>
              <a:t>tas būs pasaules pastarā galā: eņģeļi izies un atšķirs ļaunos no </a:t>
            </a:r>
            <a:r>
              <a:rPr lang="lv-LV" sz="2800" i="1" dirty="0" smtClean="0"/>
              <a:t>attaisnotajiem (Mt.13:49)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spcBef>
                <a:spcPct val="0"/>
              </a:spcBef>
              <a:buNone/>
            </a:pPr>
            <a:r>
              <a:rPr lang="lv-LV" sz="2800" i="1" baseline="30000" dirty="0" smtClean="0"/>
              <a:t>13</a:t>
            </a:r>
            <a:r>
              <a:rPr lang="lv-LV" sz="2800" i="1" dirty="0" smtClean="0"/>
              <a:t> Ieejiet </a:t>
            </a:r>
            <a:r>
              <a:rPr lang="lv-LV" sz="2800" i="1" dirty="0" smtClean="0"/>
              <a:t>pa šaurajiem vārtiem, jo plati ir vārti un plats ir ceļš, kas ved pazušanā, un daudzi pa tiem ieiet. </a:t>
            </a:r>
            <a:r>
              <a:rPr lang="lv-LV" sz="2800" i="1" baseline="30000" dirty="0" smtClean="0"/>
              <a:t>14</a:t>
            </a:r>
            <a:r>
              <a:rPr lang="lv-LV" sz="2800" i="1" dirty="0" smtClean="0"/>
              <a:t> Cik šauri ir vārti un cik šaurs ir ceļš, kas ved dzīvībā, un tikai nedaudzi to atrod</a:t>
            </a:r>
            <a:r>
              <a:rPr lang="lv-LV" sz="2800" i="1" dirty="0" smtClean="0"/>
              <a:t>. (Mt.7:13-14)</a:t>
            </a:r>
            <a:endParaRPr lang="lv-LV" sz="2800" i="1" dirty="0" smtClean="0"/>
          </a:p>
          <a:p>
            <a:pPr marL="0" indent="0" algn="just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lv-LV" sz="28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428736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Platais ceļš </a:t>
            </a:r>
            <a:r>
              <a:rPr lang="lv-LV" sz="2800" dirty="0" smtClean="0"/>
              <a:t>– </a:t>
            </a:r>
            <a:r>
              <a:rPr lang="lv-LV" sz="2800" b="1" dirty="0" smtClean="0"/>
              <a:t>Pasaulīgais, </a:t>
            </a:r>
            <a:r>
              <a:rPr lang="lv-LV" sz="2800" b="1" dirty="0" smtClean="0"/>
              <a:t>materiālisma </a:t>
            </a:r>
            <a:r>
              <a:rPr lang="lv-LV" sz="2800" b="1" dirty="0" smtClean="0"/>
              <a:t>ceļš</a:t>
            </a:r>
            <a:r>
              <a:rPr lang="lv-LV" sz="2800" dirty="0" smtClean="0"/>
              <a:t>. </a:t>
            </a:r>
            <a:r>
              <a:rPr lang="lv-LV" sz="2800" b="1" dirty="0" smtClean="0"/>
              <a:t>Lielais </a:t>
            </a:r>
            <a:r>
              <a:rPr lang="lv-LV" sz="2800" b="1" dirty="0" smtClean="0"/>
              <a:t>bars </a:t>
            </a:r>
            <a:r>
              <a:rPr lang="lv-LV" sz="2800" dirty="0" smtClean="0"/>
              <a:t>rada </a:t>
            </a:r>
            <a:r>
              <a:rPr lang="lv-LV" sz="2800" b="1" dirty="0" smtClean="0"/>
              <a:t>drošības sajūtu</a:t>
            </a:r>
            <a:r>
              <a:rPr lang="lv-LV" sz="2800" dirty="0" smtClean="0"/>
              <a:t>. </a:t>
            </a:r>
            <a:r>
              <a:rPr lang="lv-LV" sz="2800" b="1" dirty="0" smtClean="0"/>
              <a:t>Nepeldi </a:t>
            </a:r>
            <a:r>
              <a:rPr lang="lv-LV" sz="2800" b="1" dirty="0" smtClean="0"/>
              <a:t>līdzi </a:t>
            </a:r>
            <a:r>
              <a:rPr lang="lv-LV" sz="2800" b="1" dirty="0" smtClean="0"/>
              <a:t>straumei</a:t>
            </a:r>
            <a:r>
              <a:rPr lang="lv-LV" sz="2800" dirty="0" smtClean="0"/>
              <a:t>.</a:t>
            </a:r>
            <a:endParaRPr lang="en-US" sz="1200" dirty="0" smtClean="0"/>
          </a:p>
          <a:p>
            <a:pPr>
              <a:buFontTx/>
              <a:buChar char="•"/>
            </a:pPr>
            <a:r>
              <a:rPr lang="lv-LV" sz="2800" b="1" dirty="0" smtClean="0"/>
              <a:t>Šaurais ceļš </a:t>
            </a:r>
            <a:r>
              <a:rPr lang="lv-LV" sz="2800" dirty="0" smtClean="0"/>
              <a:t>– </a:t>
            </a:r>
            <a:r>
              <a:rPr lang="lv-LV" sz="2800" b="1" dirty="0" smtClean="0"/>
              <a:t>Jēzus Kristus</a:t>
            </a:r>
            <a:r>
              <a:rPr lang="lv-LV" sz="2800" dirty="0" smtClean="0"/>
              <a:t>. </a:t>
            </a:r>
            <a:r>
              <a:rPr lang="lv-LV" sz="2800" b="1" dirty="0" smtClean="0"/>
              <a:t>Sekošana </a:t>
            </a:r>
            <a:r>
              <a:rPr lang="lv-LV" sz="2800" b="1" dirty="0" smtClean="0"/>
              <a:t>Kristum nav viegla</a:t>
            </a:r>
            <a:r>
              <a:rPr lang="lv-LV" sz="2800" dirty="0" smtClean="0"/>
              <a:t>, būs </a:t>
            </a:r>
            <a:r>
              <a:rPr lang="lv-LV" sz="2800" b="1" dirty="0" smtClean="0"/>
              <a:t>jāsaskaras</a:t>
            </a:r>
            <a:r>
              <a:rPr lang="lv-LV" sz="2800" dirty="0" smtClean="0"/>
              <a:t> ar </a:t>
            </a:r>
            <a:r>
              <a:rPr lang="lv-LV" sz="2800" b="1" dirty="0" smtClean="0"/>
              <a:t>izsmieklu</a:t>
            </a:r>
            <a:r>
              <a:rPr lang="lv-LV" sz="2800" dirty="0" smtClean="0"/>
              <a:t>, </a:t>
            </a:r>
            <a:r>
              <a:rPr lang="lv-LV" sz="2800" b="1" dirty="0" smtClean="0"/>
              <a:t>apspiešanu</a:t>
            </a:r>
            <a:r>
              <a:rPr lang="lv-LV" sz="2800" dirty="0" smtClean="0"/>
              <a:t>, </a:t>
            </a:r>
            <a:r>
              <a:rPr lang="lv-LV" sz="2800" b="1" dirty="0" smtClean="0"/>
              <a:t>nosodījumu</a:t>
            </a:r>
            <a:r>
              <a:rPr lang="lv-LV" sz="2800" dirty="0" smtClean="0"/>
              <a:t>, bet tas ir tā </a:t>
            </a:r>
            <a:r>
              <a:rPr lang="lv-LV" sz="2800" b="1" dirty="0" smtClean="0"/>
              <a:t>vērts</a:t>
            </a:r>
            <a:r>
              <a:rPr lang="lv-LV" sz="2800" dirty="0" smtClean="0"/>
              <a:t> tā </a:t>
            </a:r>
            <a:r>
              <a:rPr lang="lv-LV" sz="2800" b="1" dirty="0" smtClean="0"/>
              <a:t>gala mērķa dēļ</a:t>
            </a:r>
            <a:r>
              <a:rPr lang="lv-LV" sz="2800" dirty="0" smtClean="0"/>
              <a:t>.</a:t>
            </a:r>
            <a:endParaRPr lang="lv-LV" sz="28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8CC7F9D-64C0-41D0-BF12-D268895AA74B}" type="slidenum">
              <a:rPr lang="lv-LV" smtClean="0"/>
              <a:pPr/>
              <a:t>6</a:t>
            </a:fld>
            <a:endParaRPr lang="lv-LV" smtClean="0"/>
          </a:p>
        </p:txBody>
      </p:sp>
      <p:pic>
        <p:nvPicPr>
          <p:cNvPr id="30722" name="Picture 2" descr="Consider your life – The Living Message of Chri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645024"/>
            <a:ext cx="7272808" cy="3068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96552" y="691728"/>
            <a:ext cx="9540552" cy="1081088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lv-LV" i="1" dirty="0" smtClean="0"/>
              <a:t>	</a:t>
            </a:r>
            <a:r>
              <a:rPr lang="lv-LV" sz="2800" i="1" dirty="0" smtClean="0"/>
              <a:t> </a:t>
            </a:r>
            <a:r>
              <a:rPr lang="lv-LV" sz="2800" i="1" dirty="0" smtClean="0"/>
              <a:t>8 Bet </a:t>
            </a:r>
            <a:r>
              <a:rPr lang="lv-LV" sz="2800" i="1" dirty="0" smtClean="0"/>
              <a:t>bailīgajiem, neticīgajiem, apgānītājiem, slepkavām, netikļiem, burvjiem, elku kalpiem un visiem melkuļiem būs sava daļa degošā sēra uguns jūrā; tā ir otrā nāve."</a:t>
            </a:r>
            <a:endParaRPr lang="lv-LV" sz="2800" i="1" dirty="0" smtClean="0"/>
          </a:p>
          <a:p>
            <a:pPr algn="just">
              <a:lnSpc>
                <a:spcPct val="90000"/>
              </a:lnSpc>
              <a:buFontTx/>
              <a:buNone/>
            </a:pPr>
            <a:endParaRPr lang="en-US" sz="26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270892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lv-LV" sz="2800" b="1" dirty="0" smtClean="0"/>
              <a:t>Mokas, Brēcieni un Bailes</a:t>
            </a:r>
            <a:endParaRPr lang="lv-LV" sz="28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0052300-B0B9-424F-990E-BB63A1B5DE08}" type="slidenum">
              <a:rPr lang="lv-LV" smtClean="0"/>
              <a:pPr/>
              <a:t>7</a:t>
            </a:fld>
            <a:endParaRPr lang="lv-LV" smtClean="0"/>
          </a:p>
        </p:txBody>
      </p:sp>
      <p:sp>
        <p:nvSpPr>
          <p:cNvPr id="6" name="Rectangle 5"/>
          <p:cNvSpPr/>
          <p:nvPr/>
        </p:nvSpPr>
        <p:spPr>
          <a:xfrm>
            <a:off x="0" y="184482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2800" i="1" dirty="0" smtClean="0"/>
              <a:t>// tos </a:t>
            </a:r>
            <a:r>
              <a:rPr lang="lv-LV" sz="2800" i="1" dirty="0" smtClean="0"/>
              <a:t>metīs degošā ceplī, tur būs kaukšana un zobu trīcēšana</a:t>
            </a:r>
            <a:r>
              <a:rPr lang="lv-LV" sz="2800" i="1" dirty="0" smtClean="0"/>
              <a:t>. (</a:t>
            </a:r>
            <a:r>
              <a:rPr lang="lv-LV" sz="2800" i="1" dirty="0" smtClean="0"/>
              <a:t>Mt.13:50</a:t>
            </a:r>
            <a:r>
              <a:rPr lang="lv-LV" sz="2800" i="1" dirty="0" smtClean="0"/>
              <a:t>)</a:t>
            </a:r>
            <a:endParaRPr lang="en-US" sz="2800" dirty="0"/>
          </a:p>
        </p:txBody>
      </p:sp>
      <p:sp>
        <p:nvSpPr>
          <p:cNvPr id="3074" name="AutoShape 2" descr="Cilvēki – raudātāji – labākie no mums. Lūk, ko psihologi saka par tiem,  kuri raud par jeb ko. – Amizanti.lv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6" name="AutoShape 4" descr="Cilvēki – raudātāji – labākie no mums. Lūk, ko psihologi saka par tiem,  kuri raud par jeb ko. – Amizanti.lv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0" name="Picture 8" descr="Hell (theology) | The Evil Wiki | Fand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008" y="3140968"/>
            <a:ext cx="8677472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212976"/>
            <a:ext cx="4176464" cy="2101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2" y="1"/>
            <a:ext cx="9180512" cy="764704"/>
          </a:xfrm>
        </p:spPr>
        <p:txBody>
          <a:bodyPr/>
          <a:lstStyle/>
          <a:p>
            <a:pPr eaLnBrk="1" hangingPunct="1"/>
            <a:r>
              <a:rPr lang="lv-LV" sz="4800" b="1" kern="1200" dirty="0" smtClean="0">
                <a:solidFill>
                  <a:schemeClr val="tx1"/>
                </a:solidFill>
              </a:rPr>
              <a:t>Mūžīgā pazudināšana</a:t>
            </a:r>
            <a:endParaRPr lang="lv-LV" sz="4800" b="1" kern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8748464" cy="4626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692696"/>
            <a:ext cx="9467850" cy="1081088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lv-LV" i="1" dirty="0" smtClean="0"/>
              <a:t>	</a:t>
            </a:r>
            <a:r>
              <a:rPr lang="lv-LV" sz="2800" i="1" dirty="0" smtClean="0"/>
              <a:t>Vai </a:t>
            </a:r>
            <a:r>
              <a:rPr lang="lv-LV" sz="2800" i="1" dirty="0" smtClean="0"/>
              <a:t>nezināt, ka skrējēji stadionā gan visi skrien, bet tikai viens dabū goda algu. Skrieniet tā, ka jūs to dabūjat</a:t>
            </a:r>
            <a:r>
              <a:rPr lang="lv-LV" sz="2800" i="1" dirty="0" smtClean="0"/>
              <a:t>.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lv-LV" sz="2800" i="1" dirty="0" smtClean="0"/>
              <a:t>(</a:t>
            </a:r>
            <a:r>
              <a:rPr lang="lv-LV" sz="2800" i="1" dirty="0" smtClean="0"/>
              <a:t>1.Kor.9</a:t>
            </a:r>
            <a:r>
              <a:rPr lang="lv-LV" i="1" dirty="0" smtClean="0"/>
              <a:t>:</a:t>
            </a:r>
            <a:r>
              <a:rPr lang="lv-LV" sz="2800" i="1" dirty="0" smtClean="0"/>
              <a:t>24</a:t>
            </a:r>
            <a:r>
              <a:rPr lang="lv-LV" sz="2800" i="1" dirty="0" smtClean="0"/>
              <a:t>)</a:t>
            </a:r>
            <a:endParaRPr lang="en-US" sz="2800" dirty="0" smtClean="0"/>
          </a:p>
          <a:p>
            <a:pPr algn="just">
              <a:lnSpc>
                <a:spcPct val="90000"/>
              </a:lnSpc>
              <a:buFontTx/>
              <a:buNone/>
            </a:pPr>
            <a:endParaRPr lang="en-US" sz="2600" i="1" dirty="0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8249" r="7203"/>
          <a:stretch>
            <a:fillRect/>
          </a:stretch>
        </p:blipFill>
        <p:spPr bwMode="auto">
          <a:xfrm>
            <a:off x="5940152" y="3789040"/>
            <a:ext cx="295232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2" y="1"/>
            <a:ext cx="9180512" cy="764704"/>
          </a:xfrm>
        </p:spPr>
        <p:txBody>
          <a:bodyPr/>
          <a:lstStyle/>
          <a:p>
            <a:pPr eaLnBrk="1" hangingPunct="1"/>
            <a:r>
              <a:rPr lang="lv-LV" sz="4800" b="1" kern="1200" dirty="0" smtClean="0">
                <a:solidFill>
                  <a:schemeClr val="tx1"/>
                </a:solidFill>
              </a:rPr>
              <a:t>Dzenieties pēc Dieva valstības</a:t>
            </a:r>
            <a:endParaRPr lang="lv-LV" sz="4800" b="1" kern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uiExpand="1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357188" y="692696"/>
            <a:ext cx="9501188" cy="1412206"/>
          </a:xfrm>
        </p:spPr>
        <p:txBody>
          <a:bodyPr/>
          <a:lstStyle/>
          <a:p>
            <a:pPr algn="just">
              <a:buFontTx/>
              <a:buNone/>
            </a:pPr>
            <a:r>
              <a:rPr lang="lv-LV" sz="2800" i="1" dirty="0" smtClean="0"/>
              <a:t>    2 Un es redzēju svēto pilsētu, jauno </a:t>
            </a:r>
            <a:r>
              <a:rPr lang="lv-LV" sz="2800" i="1" dirty="0" smtClean="0"/>
              <a:t>Jeruzalemi</a:t>
            </a:r>
            <a:r>
              <a:rPr lang="lv-LV" sz="2800" i="1" dirty="0" smtClean="0"/>
              <a:t>, nokāpjam no debesīm no Dieva, sagatavotu kā savam vīram greznotu līgavu</a:t>
            </a:r>
            <a:r>
              <a:rPr lang="lv-LV" sz="2800" i="1" dirty="0" smtClean="0"/>
              <a:t>.</a:t>
            </a:r>
            <a:endParaRPr lang="en-US" sz="2200" i="1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2025908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lv-LV" sz="2800" b="1" dirty="0" smtClean="0"/>
              <a:t>Debesu Jeruzaleme – pilsēta ar visām ērtībām</a:t>
            </a:r>
          </a:p>
          <a:p>
            <a:pPr>
              <a:buFontTx/>
              <a:buChar char="•"/>
            </a:pPr>
            <a:r>
              <a:rPr lang="lv-LV" sz="2800" b="1" dirty="0" smtClean="0"/>
              <a:t>Dievs</a:t>
            </a:r>
            <a:r>
              <a:rPr lang="lv-LV" sz="2800" dirty="0" smtClean="0"/>
              <a:t> </a:t>
            </a:r>
            <a:r>
              <a:rPr lang="lv-LV" sz="2800" dirty="0"/>
              <a:t>ir </a:t>
            </a:r>
            <a:r>
              <a:rPr lang="lv-LV" sz="2800" b="1" dirty="0"/>
              <a:t>apsolījis</a:t>
            </a:r>
            <a:r>
              <a:rPr lang="lv-LV" sz="2800" dirty="0"/>
              <a:t> </a:t>
            </a:r>
            <a:r>
              <a:rPr lang="lv-LV" sz="2800" dirty="0" smtClean="0"/>
              <a:t>debesu valstību savai </a:t>
            </a:r>
            <a:r>
              <a:rPr lang="lv-LV" sz="2800" b="1" dirty="0"/>
              <a:t>līgavai</a:t>
            </a:r>
            <a:r>
              <a:rPr lang="lv-LV" sz="2800" dirty="0"/>
              <a:t> – </a:t>
            </a:r>
            <a:r>
              <a:rPr lang="lv-LV" sz="2800" b="1" dirty="0"/>
              <a:t>Baznīcai</a:t>
            </a:r>
            <a:r>
              <a:rPr lang="lv-LV" sz="2800" dirty="0"/>
              <a:t> cauri visiem gadsimtiem, </a:t>
            </a:r>
            <a:r>
              <a:rPr lang="lv-LV" sz="2800" dirty="0" smtClean="0"/>
              <a:t>kas </a:t>
            </a:r>
            <a:r>
              <a:rPr lang="lv-LV" sz="2800" dirty="0"/>
              <a:t>pie </a:t>
            </a:r>
            <a:r>
              <a:rPr lang="lv-LV" sz="2800" b="1" dirty="0"/>
              <a:t>ticības</a:t>
            </a:r>
            <a:r>
              <a:rPr lang="lv-LV" sz="2800" dirty="0"/>
              <a:t> turēsies mūža </a:t>
            </a:r>
            <a:r>
              <a:rPr lang="lv-LV" sz="2800" b="1" dirty="0"/>
              <a:t>garumā</a:t>
            </a:r>
            <a:r>
              <a:rPr lang="lv-LV" sz="2800" dirty="0"/>
              <a:t>.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6113CF8-6D25-423D-9558-125C398B800D}" type="slidenum">
              <a:rPr lang="lv-LV" smtClean="0"/>
              <a:pPr/>
              <a:t>9</a:t>
            </a:fld>
            <a:endParaRPr lang="lv-LV" smtClean="0"/>
          </a:p>
        </p:txBody>
      </p:sp>
      <p:pic>
        <p:nvPicPr>
          <p:cNvPr id="6152" name="Picture 8" descr="http://1.bp.blogspot.com/-w89Q41EDFTo/T9AmRAK7tbI/AAAAAAAAAGc/aUvGHrpi7Jw/s1600/262549_10150252361471850_140863406849_8147955_2906015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356992"/>
            <a:ext cx="400049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2" y="1"/>
            <a:ext cx="9180512" cy="764704"/>
          </a:xfrm>
        </p:spPr>
        <p:txBody>
          <a:bodyPr/>
          <a:lstStyle/>
          <a:p>
            <a:pPr eaLnBrk="1" hangingPunct="1"/>
            <a:r>
              <a:rPr lang="lv-LV" b="1" kern="1200" dirty="0" smtClean="0">
                <a:solidFill>
                  <a:schemeClr val="tx1"/>
                </a:solidFill>
              </a:rPr>
              <a:t>Debesu Jeruzaleme</a:t>
            </a:r>
            <a:endParaRPr lang="lv-LV" b="1" kern="1200" dirty="0" smtClean="0">
              <a:solidFill>
                <a:schemeClr val="tx1"/>
              </a:solidFill>
            </a:endParaRPr>
          </a:p>
        </p:txBody>
      </p:sp>
      <p:pic>
        <p:nvPicPr>
          <p:cNvPr id="14338" name="Picture 2" descr="The Heavenly Jerusalem | My Jewish Learn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5220072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 advAuto="0"/>
      <p:bldP spid="6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5983</TotalTime>
  <Words>1003</Words>
  <Application>Microsoft Office PowerPoint</Application>
  <PresentationFormat>On-screen Show (4:3)</PresentationFormat>
  <Paragraphs>81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Jņ.atkl.21:1-8 Divas Mūžības</vt:lpstr>
      <vt:lpstr>Jņ.atkl.21:1-8 Divas Mūžības</vt:lpstr>
      <vt:lpstr>Kas mūs sagaida pēc nāves?</vt:lpstr>
      <vt:lpstr>Pēdējās tiesa</vt:lpstr>
      <vt:lpstr>Pēdējā tiesa</vt:lpstr>
      <vt:lpstr>Slide 6</vt:lpstr>
      <vt:lpstr>Mūžīgā pazudināšana</vt:lpstr>
      <vt:lpstr>Dzenieties pēc Dieva valstības</vt:lpstr>
      <vt:lpstr>Debesu Jeruzaleme</vt:lpstr>
      <vt:lpstr>Debesu realitāte</vt:lpstr>
      <vt:lpstr>Jēzus ir devies mājokļus sataisīt</vt:lpstr>
      <vt:lpstr>Dievs ticīgo vidū</vt:lpstr>
      <vt:lpstr>Debesu galda kopība</vt:lpstr>
      <vt:lpstr>Slide 14</vt:lpstr>
      <vt:lpstr>Slide 15</vt:lpstr>
      <vt:lpstr>Slide 16</vt:lpstr>
      <vt:lpstr>Noslēgums</vt:lpstr>
      <vt:lpstr>Un Dieva miers, kas ir augstāks par visu saprašanu lai pasargā jūsu sirdis un jūsu domas. Āmen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Lk.17:11-19  “Desmit spitālīgie”</dc:title>
  <dc:creator>RobertsO</dc:creator>
  <cp:lastModifiedBy>Rob</cp:lastModifiedBy>
  <cp:revision>105</cp:revision>
  <dcterms:created xsi:type="dcterms:W3CDTF">2010-10-07T14:46:11Z</dcterms:created>
  <dcterms:modified xsi:type="dcterms:W3CDTF">2021-11-20T11:17:27Z</dcterms:modified>
</cp:coreProperties>
</file>