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61" r:id="rId4"/>
    <p:sldId id="268" r:id="rId5"/>
    <p:sldId id="273" r:id="rId6"/>
    <p:sldId id="282" r:id="rId7"/>
    <p:sldId id="281"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A988A9F-CB00-4E9B-88D2-3BB294C7855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54FC13D-7EEB-40AE-9077-069A2A5C6713}"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09E074B-0767-4714-AC13-5D976A659749}"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9AF1616-3A90-4B16-9B21-3B80738CBE3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59122A8-98F0-41F2-96D9-A273956A6A6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60C7A8D-9CDB-456F-9C5D-06EAA05B65C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63CEC59D-A4C7-4951-BEA5-6557AC6026C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9E5C18B-BD6C-4297-B936-97302355FDF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B547103-D3A8-4672-BD91-881FCB5127A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97ABB95-C441-4E69-BB39-5C81C2026C4F}"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ED44B35-3C12-4959-8953-4850C199673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FE4B428-38DE-4167-B8BB-6073E91DA55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Jņ.3:14-21 Lielā mīlestība</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11.mar.2018.</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755576" y="1124744"/>
            <a:ext cx="7560840" cy="558662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11.Mar.2018.</a:t>
            </a:r>
            <a:endParaRPr lang="lv-LV" sz="2000" dirty="0"/>
          </a:p>
        </p:txBody>
      </p:sp>
      <p:sp>
        <p:nvSpPr>
          <p:cNvPr id="3075" name="Rectangle 5"/>
          <p:cNvSpPr>
            <a:spLocks noChangeArrowheads="1"/>
          </p:cNvSpPr>
          <p:nvPr/>
        </p:nvSpPr>
        <p:spPr bwMode="auto">
          <a:xfrm>
            <a:off x="0" y="301625"/>
            <a:ext cx="9144000" cy="6370638"/>
          </a:xfrm>
          <a:prstGeom prst="rect">
            <a:avLst/>
          </a:prstGeom>
          <a:noFill/>
          <a:ln w="9525">
            <a:noFill/>
            <a:miter lim="800000"/>
            <a:headEnd/>
            <a:tailEnd/>
          </a:ln>
        </p:spPr>
        <p:txBody>
          <a:bodyPr>
            <a:spAutoFit/>
          </a:bodyPr>
          <a:lstStyle/>
          <a:p>
            <a:r>
              <a:rPr lang="lv-LV" sz="2600"/>
              <a:t>14 Un, kā Mozus čūsku ir paaugstinājis tuksnesī, tāpat jātop paaugstinātam Cilvēka Dēlam, 15 lai ikvienam, kas viņam tic, būtu mūžīgā dzīvība. 16 Jo Dievs tā pasauli mīlēja, ka deva savu vienpiedzimušo Dēlu, lai ikviens, kas viņam tic, nepazustu, bet tam būtu mūžīgā dzīvība. 17 Jo Dievs sūtīja savu Dēlu pasaulē, nevis lai tas pasauli tiesātu, bet lai pasaule caur viņu tiktu glābta. 18 </a:t>
            </a:r>
            <a:r>
              <a:rPr lang="lv-LV" sz="2800"/>
              <a:t>Kas tic viņam, tas netiek tiesāts, bet, kas netic, tas jau ir notiesāts, jo tas nav ticējis Dieva vienpiedzimušā Dēla vārdam. 19 Tiesas spriedums ir tāds, ka gaisma ir nākusi pasaulē. Bet cilvēki bija iemīlējuši tumsu vairāk nekā gaismu, tādēļ ka viņu darbi bija ļauni. 20 Ikviens, kurš dara ļaunu, nīst gaismu un nenāk gaismā, lai viņa darbi netiktu nosodīti. 21 Bet, kas patiesību dara, tas nāk pie gaismas, lai viņa darbi kļūtu atklāti, ka tie darīti Dievā.”</a:t>
            </a:r>
            <a:endParaRPr lang="lv-LV" sz="26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100013"/>
            <a:ext cx="6048375" cy="1081088"/>
          </a:xfrm>
        </p:spPr>
        <p:txBody>
          <a:bodyPr/>
          <a:lstStyle/>
          <a:p>
            <a:pPr algn="just">
              <a:lnSpc>
                <a:spcPct val="90000"/>
              </a:lnSpc>
              <a:buFontTx/>
              <a:buNone/>
            </a:pPr>
            <a:r>
              <a:rPr lang="lv-LV" i="1" smtClean="0"/>
              <a:t>	</a:t>
            </a:r>
            <a:r>
              <a:rPr lang="lv-LV" sz="2400" i="1" smtClean="0"/>
              <a:t>5 un tauta kurnēja pret Dievu un pret Mozu: "Kāpēc jūs mūs esat izveduši no Ēģiptes? Lai mēs mirtu tuksnesī? Mums nav maizes un nav pat ūdens, un mūsu dvēselēm riebj šī bada maize!" 6 Un Tas Kungs uzsūtīja tautai dzēlīgas čūskas; tās sakoda tautu, un daudzi no Israēla tautas nomira. 7 Tad tauta nāca pie Mozus un sacīja: "Mēs esam ar saviem vārdiem grēkojuši pret To Kungu un pret tevi; lūdz To Kungu, lai Viņš mums atņem tās čūskas!" Tad Mozus aizlūdza par tautu. 8 Un Tas Kungs sacīja uz Mozu: "Darini sev čūskas tēlu un liec to par zīmi; un katrs, kas sakosts un to uzlūkos, tas dzīvos." 9 Un Mozus izveidoja vara čūsku, un viņš to uzcēla par zīmi. Un notika, ja čūska kādu sakoda, tad tas uzlūkoja vara čūsku un palika dzīvs. (4.Moz.21:5-9)</a:t>
            </a:r>
            <a:endParaRPr lang="en-US" sz="2400" i="1" smtClean="0"/>
          </a:p>
        </p:txBody>
      </p:sp>
      <p:pic>
        <p:nvPicPr>
          <p:cNvPr id="4100" name="Picture 4"/>
          <p:cNvPicPr>
            <a:picLocks noChangeAspect="1" noChangeArrowheads="1"/>
          </p:cNvPicPr>
          <p:nvPr/>
        </p:nvPicPr>
        <p:blipFill>
          <a:blip r:embed="rId2" cstate="print"/>
          <a:srcRect/>
          <a:stretch>
            <a:fillRect/>
          </a:stretch>
        </p:blipFill>
        <p:spPr bwMode="auto">
          <a:xfrm>
            <a:off x="5724128" y="332656"/>
            <a:ext cx="3419872" cy="59100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Effect transition="in" filter="fade">
                                      <p:cBhvr>
                                        <p:cTn id="11" dur="2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29750" cy="2205038"/>
          </a:xfrm>
        </p:spPr>
        <p:txBody>
          <a:bodyPr/>
          <a:lstStyle/>
          <a:p>
            <a:pPr algn="just">
              <a:buFontTx/>
              <a:buNone/>
            </a:pPr>
            <a:r>
              <a:rPr lang="lv-LV" i="1" smtClean="0"/>
              <a:t>   </a:t>
            </a:r>
            <a:r>
              <a:rPr lang="lv-LV" sz="2800" i="1" smtClean="0"/>
              <a:t>14 kā Mozus čūsku ir paaugstinājis tuksnesī, tāpat jātop paaugstinātam Cilvēka Dēlam, 15 lai ikviens, kas tic, Viņā būtu mūžīgā dzīvība. </a:t>
            </a:r>
            <a:endParaRPr lang="en-US" sz="2800" smtClean="0"/>
          </a:p>
          <a:p>
            <a:pPr algn="just">
              <a:buFontTx/>
              <a:buNone/>
            </a:pPr>
            <a:endParaRPr lang="en-US" sz="2200" i="1" smtClean="0"/>
          </a:p>
        </p:txBody>
      </p:sp>
      <p:sp>
        <p:nvSpPr>
          <p:cNvPr id="7" name="Rectangle 6"/>
          <p:cNvSpPr>
            <a:spLocks noChangeArrowheads="1"/>
          </p:cNvSpPr>
          <p:nvPr/>
        </p:nvSpPr>
        <p:spPr bwMode="auto">
          <a:xfrm>
            <a:off x="0" y="1412875"/>
            <a:ext cx="4143372" cy="2246769"/>
          </a:xfrm>
          <a:prstGeom prst="rect">
            <a:avLst/>
          </a:prstGeom>
          <a:noFill/>
          <a:ln w="9525">
            <a:noFill/>
            <a:miter lim="800000"/>
            <a:headEnd/>
            <a:tailEnd/>
          </a:ln>
        </p:spPr>
        <p:txBody>
          <a:bodyPr wrap="square">
            <a:spAutoFit/>
          </a:bodyPr>
          <a:lstStyle/>
          <a:p>
            <a:pPr>
              <a:buFontTx/>
              <a:buChar char="•"/>
            </a:pPr>
            <a:r>
              <a:rPr lang="lv-LV" sz="2800" b="1" dirty="0"/>
              <a:t>Jūdi</a:t>
            </a:r>
            <a:r>
              <a:rPr lang="lv-LV" sz="2800" dirty="0"/>
              <a:t> </a:t>
            </a:r>
            <a:r>
              <a:rPr lang="lv-LV" sz="2800" b="1" dirty="0"/>
              <a:t>zina</a:t>
            </a:r>
            <a:r>
              <a:rPr lang="lv-LV" sz="2800" dirty="0"/>
              <a:t> šo </a:t>
            </a:r>
            <a:r>
              <a:rPr lang="lv-LV" sz="2800" b="1" dirty="0"/>
              <a:t>notikumu</a:t>
            </a:r>
            <a:endParaRPr lang="lv-LV" sz="2800" dirty="0"/>
          </a:p>
          <a:p>
            <a:pPr>
              <a:buFontTx/>
              <a:buChar char="•"/>
            </a:pPr>
            <a:r>
              <a:rPr lang="lv-LV" sz="2800" dirty="0"/>
              <a:t>Katra </a:t>
            </a:r>
            <a:r>
              <a:rPr lang="lv-LV" sz="2800" b="1" dirty="0"/>
              <a:t>dievbijīga</a:t>
            </a:r>
            <a:r>
              <a:rPr lang="lv-LV" sz="2800" dirty="0"/>
              <a:t> jūda </a:t>
            </a:r>
            <a:r>
              <a:rPr lang="lv-LV" sz="2800" b="1" dirty="0"/>
              <a:t>ģimenē</a:t>
            </a:r>
            <a:r>
              <a:rPr lang="lv-LV" sz="2800" dirty="0"/>
              <a:t> </a:t>
            </a:r>
            <a:r>
              <a:rPr lang="lv-LV" sz="2800" b="1" dirty="0"/>
              <a:t>Mozus</a:t>
            </a:r>
            <a:r>
              <a:rPr lang="lv-LV" sz="2800" dirty="0"/>
              <a:t> </a:t>
            </a:r>
            <a:r>
              <a:rPr lang="lv-LV" sz="2800" b="1" dirty="0"/>
              <a:t>dzīves</a:t>
            </a:r>
            <a:r>
              <a:rPr lang="lv-LV" sz="2800" dirty="0"/>
              <a:t> notikumi </a:t>
            </a:r>
            <a:r>
              <a:rPr lang="lv-LV" sz="2800" b="1" dirty="0"/>
              <a:t>tiek</a:t>
            </a:r>
            <a:r>
              <a:rPr lang="lv-LV" sz="2800" dirty="0"/>
              <a:t> </a:t>
            </a:r>
            <a:r>
              <a:rPr lang="lv-LV" sz="2800" b="1" dirty="0"/>
              <a:t>stāstīti</a:t>
            </a:r>
            <a:r>
              <a:rPr lang="lv-LV" sz="2800" dirty="0"/>
              <a:t> un </a:t>
            </a:r>
            <a:r>
              <a:rPr lang="lv-LV" sz="2800" b="1" dirty="0"/>
              <a:t>pārstāstīti</a:t>
            </a:r>
          </a:p>
        </p:txBody>
      </p:sp>
      <p:pic>
        <p:nvPicPr>
          <p:cNvPr id="5124" name="Picture 4"/>
          <p:cNvPicPr>
            <a:picLocks noChangeAspect="1" noChangeArrowheads="1"/>
          </p:cNvPicPr>
          <p:nvPr/>
        </p:nvPicPr>
        <p:blipFill>
          <a:blip r:embed="rId2" cstate="print"/>
          <a:srcRect/>
          <a:stretch>
            <a:fillRect/>
          </a:stretch>
        </p:blipFill>
        <p:spPr bwMode="auto">
          <a:xfrm>
            <a:off x="4143372" y="857233"/>
            <a:ext cx="5000628" cy="3214710"/>
          </a:xfrm>
          <a:prstGeom prst="rect">
            <a:avLst/>
          </a:prstGeom>
          <a:ln>
            <a:noFill/>
          </a:ln>
          <a:effectLst>
            <a:softEdge rad="112500"/>
          </a:effectLst>
        </p:spPr>
      </p:pic>
      <p:sp>
        <p:nvSpPr>
          <p:cNvPr id="6" name="Rectangle 5"/>
          <p:cNvSpPr>
            <a:spLocks noChangeArrowheads="1"/>
          </p:cNvSpPr>
          <p:nvPr/>
        </p:nvSpPr>
        <p:spPr bwMode="auto">
          <a:xfrm>
            <a:off x="0" y="3749457"/>
            <a:ext cx="4071934" cy="3108543"/>
          </a:xfrm>
          <a:prstGeom prst="rect">
            <a:avLst/>
          </a:prstGeom>
          <a:noFill/>
          <a:ln w="9525">
            <a:noFill/>
            <a:miter lim="800000"/>
            <a:headEnd/>
            <a:tailEnd/>
          </a:ln>
        </p:spPr>
        <p:txBody>
          <a:bodyPr wrap="square">
            <a:spAutoFit/>
          </a:bodyPr>
          <a:lstStyle/>
          <a:p>
            <a:pPr>
              <a:buFont typeface="Arial" charset="0"/>
              <a:buChar char="•"/>
            </a:pPr>
            <a:r>
              <a:rPr lang="lv-LV" sz="2800" b="1" dirty="0"/>
              <a:t>Jēzus</a:t>
            </a:r>
            <a:r>
              <a:rPr lang="lv-LV" sz="2800" dirty="0"/>
              <a:t> te </a:t>
            </a:r>
            <a:r>
              <a:rPr lang="lv-LV" sz="2800" b="1" dirty="0"/>
              <a:t>norāda</a:t>
            </a:r>
            <a:r>
              <a:rPr lang="lv-LV" sz="2800" dirty="0"/>
              <a:t>, ka </a:t>
            </a:r>
            <a:r>
              <a:rPr lang="lv-LV" sz="2800" b="1" dirty="0"/>
              <a:t>tikpat</a:t>
            </a:r>
            <a:r>
              <a:rPr lang="lv-LV" sz="2800" dirty="0"/>
              <a:t> lielā </a:t>
            </a:r>
            <a:r>
              <a:rPr lang="lv-LV" sz="2800" b="1" dirty="0"/>
              <a:t>godā,</a:t>
            </a:r>
            <a:r>
              <a:rPr lang="lv-LV" sz="2800" dirty="0"/>
              <a:t> kā </a:t>
            </a:r>
            <a:r>
              <a:rPr lang="lv-LV" sz="2800" b="1" dirty="0"/>
              <a:t>čūska</a:t>
            </a:r>
            <a:r>
              <a:rPr lang="lv-LV" sz="2800" dirty="0"/>
              <a:t> tika </a:t>
            </a:r>
            <a:r>
              <a:rPr lang="lv-LV" sz="2800" b="1" dirty="0"/>
              <a:t>celta</a:t>
            </a:r>
            <a:r>
              <a:rPr lang="lv-LV" sz="2800" dirty="0"/>
              <a:t> tuksnesī, tikpat un vēl </a:t>
            </a:r>
            <a:r>
              <a:rPr lang="lv-LV" sz="2800" b="1" dirty="0"/>
              <a:t>lielākā godā</a:t>
            </a:r>
            <a:r>
              <a:rPr lang="lv-LV" sz="2800" dirty="0"/>
              <a:t> jātop </a:t>
            </a:r>
            <a:r>
              <a:rPr lang="lv-LV" sz="2800" b="1" dirty="0"/>
              <a:t>paaugstinātam</a:t>
            </a:r>
            <a:r>
              <a:rPr lang="lv-LV" sz="2800" dirty="0"/>
              <a:t> Jēzus </a:t>
            </a:r>
            <a:r>
              <a:rPr lang="lv-LV" sz="2800" b="1" dirty="0"/>
              <a:t>Kristus vārdam</a:t>
            </a:r>
            <a:r>
              <a:rPr lang="lv-LV" sz="2800" dirty="0" smtClean="0"/>
              <a:t>.</a:t>
            </a:r>
            <a:endParaRPr lang="lv-LV" sz="2800" dirty="0"/>
          </a:p>
        </p:txBody>
      </p:sp>
      <p:pic>
        <p:nvPicPr>
          <p:cNvPr id="5128" name="Picture 8" descr="Image result for Jesus at cross"/>
          <p:cNvPicPr>
            <a:picLocks noChangeAspect="1" noChangeArrowheads="1"/>
          </p:cNvPicPr>
          <p:nvPr/>
        </p:nvPicPr>
        <p:blipFill>
          <a:blip r:embed="rId3"/>
          <a:srcRect/>
          <a:stretch>
            <a:fillRect/>
          </a:stretch>
        </p:blipFill>
        <p:spPr bwMode="auto">
          <a:xfrm>
            <a:off x="3857620" y="4013928"/>
            <a:ext cx="5286380" cy="28440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 presetClass="entr" presetSubtype="0" fill="hold" nodeType="withEffect">
                                  <p:stCondLst>
                                    <p:cond delay="0"/>
                                  </p:stCondLst>
                                  <p:childTnLst>
                                    <p:set>
                                      <p:cBhvr>
                                        <p:cTn id="15" dur="1" fill="hold">
                                          <p:stCondLst>
                                            <p:cond delay="499"/>
                                          </p:stCondLst>
                                        </p:cTn>
                                        <p:tgtEl>
                                          <p:spTgt spid="5124"/>
                                        </p:tgtEl>
                                        <p:attrNameLst>
                                          <p:attrName>style.visibility</p:attrName>
                                        </p:attrNameLst>
                                      </p:cBhvr>
                                      <p:to>
                                        <p:strVal val="visible"/>
                                      </p:to>
                                    </p:se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5128"/>
                                        </p:tgtEl>
                                        <p:attrNameLst>
                                          <p:attrName>style.visibility</p:attrName>
                                        </p:attrNameLst>
                                      </p:cBhvr>
                                      <p:to>
                                        <p:strVal val="visible"/>
                                      </p:to>
                                    </p:set>
                                    <p:animEffect transition="in" filter="fade">
                                      <p:cBhvr>
                                        <p:cTn id="23" dur="2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7" grpId="0" autoUpdateAnimBg="0"/>
      <p:bldP spid="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r>
              <a:rPr lang="lv-LV" sz="2800" i="1" smtClean="0"/>
              <a:t>16 Jo tik ļoti Dievs pasauli mīlējis, ka Viņš devis Savu vienpiedzimušo Dēlu, lai neviens, kas Viņam tic, nepazustu, bet dabūtu mūžīgo dzīvību.</a:t>
            </a:r>
            <a:endParaRPr lang="en-US" sz="2800" smtClean="0"/>
          </a:p>
        </p:txBody>
      </p:sp>
      <p:sp>
        <p:nvSpPr>
          <p:cNvPr id="7" name="Rectangle 6"/>
          <p:cNvSpPr>
            <a:spLocks noChangeArrowheads="1"/>
          </p:cNvSpPr>
          <p:nvPr/>
        </p:nvSpPr>
        <p:spPr bwMode="auto">
          <a:xfrm>
            <a:off x="0" y="1196975"/>
            <a:ext cx="9144000" cy="2677656"/>
          </a:xfrm>
          <a:prstGeom prst="rect">
            <a:avLst/>
          </a:prstGeom>
          <a:noFill/>
          <a:ln w="9525">
            <a:noFill/>
            <a:miter lim="800000"/>
            <a:headEnd/>
            <a:tailEnd/>
          </a:ln>
        </p:spPr>
        <p:txBody>
          <a:bodyPr>
            <a:spAutoFit/>
          </a:bodyPr>
          <a:lstStyle/>
          <a:p>
            <a:pPr>
              <a:buFontTx/>
              <a:buChar char="•"/>
            </a:pPr>
            <a:r>
              <a:rPr lang="lv-LV" sz="2800" b="1" dirty="0"/>
              <a:t>Ļoti ietilpīgs pants</a:t>
            </a:r>
            <a:r>
              <a:rPr lang="lv-LV" sz="2800" dirty="0"/>
              <a:t>, te </a:t>
            </a:r>
            <a:r>
              <a:rPr lang="lv-LV" sz="2800" b="1" dirty="0"/>
              <a:t>viss evaņģēlijs kopā savilkts</a:t>
            </a:r>
            <a:r>
              <a:rPr lang="lv-LV" sz="2800" dirty="0"/>
              <a:t>! </a:t>
            </a:r>
            <a:endParaRPr lang="en-US" sz="2800" dirty="0"/>
          </a:p>
          <a:p>
            <a:pPr>
              <a:buFontTx/>
              <a:buChar char="•"/>
            </a:pPr>
            <a:r>
              <a:rPr lang="lv-LV" sz="2800" b="1" dirty="0"/>
              <a:t>Pasaule</a:t>
            </a:r>
            <a:r>
              <a:rPr lang="lv-LV" sz="2800" dirty="0"/>
              <a:t> ir </a:t>
            </a:r>
            <a:r>
              <a:rPr lang="lv-LV" sz="2800" b="1" dirty="0"/>
              <a:t>Dieva radība</a:t>
            </a:r>
            <a:r>
              <a:rPr lang="lv-LV" sz="2800" dirty="0"/>
              <a:t> arī </a:t>
            </a:r>
            <a:r>
              <a:rPr lang="lv-LV" sz="2800" b="1" dirty="0"/>
              <a:t>pēc grēkā krišanas</a:t>
            </a:r>
            <a:r>
              <a:rPr lang="lv-LV" sz="2800" dirty="0"/>
              <a:t>.</a:t>
            </a:r>
            <a:endParaRPr lang="lv-LV" sz="2800" b="1" dirty="0"/>
          </a:p>
          <a:p>
            <a:pPr>
              <a:buFontTx/>
              <a:buChar char="•"/>
            </a:pPr>
            <a:r>
              <a:rPr lang="lv-LV" sz="2800" b="1" dirty="0"/>
              <a:t>Dievs</a:t>
            </a:r>
            <a:r>
              <a:rPr lang="lv-LV" sz="2800" dirty="0"/>
              <a:t> šo </a:t>
            </a:r>
            <a:r>
              <a:rPr lang="lv-LV" sz="2800" b="1" dirty="0"/>
              <a:t>pasauli mīl</a:t>
            </a:r>
            <a:r>
              <a:rPr lang="lv-LV" sz="2800" dirty="0"/>
              <a:t>! </a:t>
            </a:r>
            <a:r>
              <a:rPr lang="lv-LV" sz="2800" b="1" dirty="0"/>
              <a:t>Ne jau</a:t>
            </a:r>
            <a:r>
              <a:rPr lang="lv-LV" sz="2800" dirty="0"/>
              <a:t>, ka </a:t>
            </a:r>
            <a:r>
              <a:rPr lang="lv-LV" sz="2800" b="1" dirty="0"/>
              <a:t>Dievam</a:t>
            </a:r>
            <a:r>
              <a:rPr lang="lv-LV" sz="2800" dirty="0"/>
              <a:t> ko </a:t>
            </a:r>
            <a:r>
              <a:rPr lang="lv-LV" sz="2800" b="1" dirty="0" smtClean="0"/>
              <a:t>vajadzētu, bet Dievs </a:t>
            </a:r>
            <a:r>
              <a:rPr lang="lv-LV" sz="2800" b="1" dirty="0"/>
              <a:t>mīl</a:t>
            </a:r>
            <a:r>
              <a:rPr lang="lv-LV" sz="2800" dirty="0"/>
              <a:t> mūs </a:t>
            </a:r>
            <a:r>
              <a:rPr lang="lv-LV" sz="2800" b="1" dirty="0"/>
              <a:t>bez nosacījumiem</a:t>
            </a:r>
            <a:r>
              <a:rPr lang="lv-LV" sz="2800" dirty="0"/>
              <a:t>. </a:t>
            </a:r>
            <a:r>
              <a:rPr lang="lv-LV" sz="2800" b="1" dirty="0"/>
              <a:t>Dievam</a:t>
            </a:r>
            <a:r>
              <a:rPr lang="lv-LV" sz="2800" dirty="0"/>
              <a:t> ir </a:t>
            </a:r>
            <a:r>
              <a:rPr lang="lv-LV" sz="2800" b="1" dirty="0"/>
              <a:t>dārgs</a:t>
            </a:r>
            <a:r>
              <a:rPr lang="lv-LV" sz="2800" dirty="0"/>
              <a:t> </a:t>
            </a:r>
            <a:r>
              <a:rPr lang="lv-LV" sz="2800" b="1" dirty="0"/>
              <a:t>katrs</a:t>
            </a:r>
            <a:r>
              <a:rPr lang="lv-LV" sz="2800" dirty="0"/>
              <a:t> </a:t>
            </a:r>
            <a:r>
              <a:rPr lang="lv-LV" sz="2800" dirty="0" smtClean="0"/>
              <a:t>cilvēks.</a:t>
            </a:r>
            <a:endParaRPr lang="lv-LV" sz="2800" b="1" dirty="0"/>
          </a:p>
          <a:p>
            <a:pPr>
              <a:buFontTx/>
              <a:buChar char="•"/>
            </a:pPr>
            <a:r>
              <a:rPr lang="lv-LV" sz="2800" dirty="0"/>
              <a:t>Jēzus </a:t>
            </a:r>
            <a:r>
              <a:rPr lang="lv-LV" sz="2800" b="1" dirty="0"/>
              <a:t>visu dzīvi</a:t>
            </a:r>
            <a:r>
              <a:rPr lang="lv-LV" sz="2800" dirty="0"/>
              <a:t> veltīja </a:t>
            </a:r>
            <a:r>
              <a:rPr lang="lv-LV" sz="2800" b="1" dirty="0"/>
              <a:t>grēcinieku atgriešanai</a:t>
            </a:r>
            <a:r>
              <a:rPr lang="lv-LV" sz="2400" dirty="0"/>
              <a:t>. </a:t>
            </a:r>
          </a:p>
        </p:txBody>
      </p:sp>
      <p:pic>
        <p:nvPicPr>
          <p:cNvPr id="7172" name="Picture 4"/>
          <p:cNvPicPr>
            <a:picLocks noChangeAspect="1" noChangeArrowheads="1"/>
          </p:cNvPicPr>
          <p:nvPr/>
        </p:nvPicPr>
        <p:blipFill>
          <a:blip r:embed="rId2" cstate="print"/>
          <a:srcRect t="4061"/>
          <a:stretch>
            <a:fillRect/>
          </a:stretch>
        </p:blipFill>
        <p:spPr bwMode="auto">
          <a:xfrm>
            <a:off x="1115616" y="3804966"/>
            <a:ext cx="6912768" cy="305303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2000"/>
                                        <p:tgtEl>
                                          <p:spTgt spid="717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000" i="1" smtClean="0"/>
              <a:t>     </a:t>
            </a:r>
            <a:r>
              <a:rPr lang="lv-LV" sz="2800" i="1" smtClean="0"/>
              <a:t>17 jo Dievs Savu Dēlu pasaulē sūtīja, nevis lai pasauli tiesātu, bet lai pasaule caur Viņu tiktu glābta. 18 Kas tic Viņam, tas netiek tiesāts, bet, kas netic, tas jau ir notiesāts, jo tas nav ticējis Dieva vienpiedzimušā Dēla Vārdam. </a:t>
            </a:r>
            <a:endParaRPr lang="en-US" sz="2800" smtClean="0"/>
          </a:p>
          <a:p>
            <a:pPr algn="just" eaLnBrk="1" hangingPunct="1">
              <a:lnSpc>
                <a:spcPct val="80000"/>
              </a:lnSpc>
              <a:buFontTx/>
              <a:buNone/>
            </a:pPr>
            <a:endParaRPr lang="lv-LV" sz="2600" smtClean="0"/>
          </a:p>
        </p:txBody>
      </p:sp>
      <p:sp>
        <p:nvSpPr>
          <p:cNvPr id="7" name="Rectangle 6"/>
          <p:cNvSpPr>
            <a:spLocks noChangeArrowheads="1"/>
          </p:cNvSpPr>
          <p:nvPr/>
        </p:nvSpPr>
        <p:spPr bwMode="auto">
          <a:xfrm>
            <a:off x="0" y="1700213"/>
            <a:ext cx="5940425" cy="5264150"/>
          </a:xfrm>
          <a:prstGeom prst="rect">
            <a:avLst/>
          </a:prstGeom>
          <a:noFill/>
          <a:ln w="9525">
            <a:noFill/>
            <a:miter lim="800000"/>
            <a:headEnd/>
            <a:tailEnd/>
          </a:ln>
        </p:spPr>
        <p:txBody>
          <a:bodyPr>
            <a:spAutoFit/>
          </a:bodyPr>
          <a:lstStyle/>
          <a:p>
            <a:pPr>
              <a:buFontTx/>
              <a:buChar char="•"/>
            </a:pPr>
            <a:r>
              <a:rPr lang="lv-LV" sz="2800" b="1"/>
              <a:t>Ticēt Dievam</a:t>
            </a:r>
            <a:r>
              <a:rPr lang="lv-LV" sz="2800"/>
              <a:t>, nozīmē </a:t>
            </a:r>
            <a:r>
              <a:rPr lang="lv-LV" sz="2800" b="1"/>
              <a:t>ticēt</a:t>
            </a:r>
            <a:r>
              <a:rPr lang="lv-LV" sz="2800"/>
              <a:t> arī </a:t>
            </a:r>
            <a:r>
              <a:rPr lang="lv-LV" sz="2800" b="1"/>
              <a:t>tam</a:t>
            </a:r>
            <a:r>
              <a:rPr lang="lv-LV" sz="2800"/>
              <a:t>, kā Viņš ir </a:t>
            </a:r>
            <a:r>
              <a:rPr lang="lv-LV" sz="2800" b="1"/>
              <a:t>atklāties</a:t>
            </a:r>
            <a:r>
              <a:rPr lang="lv-LV" sz="2800"/>
              <a:t>: </a:t>
            </a:r>
            <a:r>
              <a:rPr lang="lv-LV" sz="2800" b="1"/>
              <a:t>Jēzu Kristū</a:t>
            </a:r>
            <a:r>
              <a:rPr lang="lv-LV" sz="2800"/>
              <a:t> - </a:t>
            </a:r>
            <a:r>
              <a:rPr lang="lv-LV" sz="2800" b="1"/>
              <a:t>Vārdā</a:t>
            </a:r>
            <a:r>
              <a:rPr lang="lv-LV" sz="2800"/>
              <a:t> un </a:t>
            </a:r>
            <a:r>
              <a:rPr lang="lv-LV" sz="2800" b="1"/>
              <a:t>sakramentos</a:t>
            </a:r>
            <a:r>
              <a:rPr lang="lv-LV" sz="2800"/>
              <a:t>. </a:t>
            </a:r>
            <a:endParaRPr lang="lv-LV" sz="2800" b="1"/>
          </a:p>
          <a:p>
            <a:pPr>
              <a:buFontTx/>
              <a:buChar char="•"/>
            </a:pPr>
            <a:r>
              <a:rPr lang="lv-LV" sz="2800" b="1"/>
              <a:t>Jūdu cerība</a:t>
            </a:r>
            <a:r>
              <a:rPr lang="lv-LV" sz="2800"/>
              <a:t> uz </a:t>
            </a:r>
            <a:r>
              <a:rPr lang="lv-LV" sz="2800" b="1"/>
              <a:t>mesiju</a:t>
            </a:r>
            <a:r>
              <a:rPr lang="lv-LV" sz="2800"/>
              <a:t> bija, ka Viņš </a:t>
            </a:r>
            <a:r>
              <a:rPr lang="lv-LV" sz="2800" b="1"/>
              <a:t>taisnos atalgos</a:t>
            </a:r>
            <a:r>
              <a:rPr lang="lv-LV" sz="2800"/>
              <a:t> un </a:t>
            </a:r>
            <a:r>
              <a:rPr lang="lv-LV" sz="2800" b="1"/>
              <a:t>grēciniekus sodīs</a:t>
            </a:r>
            <a:r>
              <a:rPr lang="lv-LV" sz="2800"/>
              <a:t>.</a:t>
            </a:r>
          </a:p>
          <a:p>
            <a:pPr>
              <a:buFontTx/>
              <a:buChar char="•"/>
            </a:pPr>
            <a:r>
              <a:rPr lang="lv-LV" sz="2800" b="1"/>
              <a:t>Bet Jēzus saka</a:t>
            </a:r>
            <a:r>
              <a:rPr lang="lv-LV" sz="2800"/>
              <a:t>, ka </a:t>
            </a:r>
            <a:r>
              <a:rPr lang="lv-LV" sz="2800" i="1"/>
              <a:t>Viņš nav nācis, lai šo pasauli tiesātu, bet lai to glābtu</a:t>
            </a:r>
            <a:r>
              <a:rPr lang="lv-LV" sz="2800"/>
              <a:t>. </a:t>
            </a:r>
          </a:p>
          <a:p>
            <a:pPr>
              <a:buFontTx/>
              <a:buChar char="•"/>
            </a:pPr>
            <a:r>
              <a:rPr lang="lv-LV" sz="2800"/>
              <a:t>Jūdi </a:t>
            </a:r>
            <a:r>
              <a:rPr lang="lv-LV" sz="2800" b="1"/>
              <a:t>domāja</a:t>
            </a:r>
            <a:r>
              <a:rPr lang="lv-LV" sz="2800"/>
              <a:t>, ka </a:t>
            </a:r>
            <a:r>
              <a:rPr lang="lv-LV" sz="2800" b="1"/>
              <a:t>viņus</a:t>
            </a:r>
            <a:r>
              <a:rPr lang="lv-LV" sz="2800"/>
              <a:t> gan jau šī </a:t>
            </a:r>
            <a:r>
              <a:rPr lang="lv-LV" sz="2800" b="1"/>
              <a:t>Dieva tiesa neskars, bet viņus skāra visvairāk.</a:t>
            </a:r>
            <a:endParaRPr lang="lv-LV" sz="2800"/>
          </a:p>
        </p:txBody>
      </p:sp>
      <p:pic>
        <p:nvPicPr>
          <p:cNvPr id="22531" name="Picture 3"/>
          <p:cNvPicPr>
            <a:picLocks noChangeAspect="1" noChangeArrowheads="1"/>
          </p:cNvPicPr>
          <p:nvPr/>
        </p:nvPicPr>
        <p:blipFill>
          <a:blip r:embed="rId2" cstate="print"/>
          <a:srcRect/>
          <a:stretch>
            <a:fillRect/>
          </a:stretch>
        </p:blipFill>
        <p:spPr bwMode="auto">
          <a:xfrm>
            <a:off x="5796136" y="1450383"/>
            <a:ext cx="3168352" cy="2616777"/>
          </a:xfrm>
          <a:prstGeom prst="rect">
            <a:avLst/>
          </a:prstGeom>
          <a:ln>
            <a:noFill/>
          </a:ln>
          <a:effectLst>
            <a:softEdge rad="112500"/>
          </a:effectLst>
        </p:spPr>
      </p:pic>
      <p:pic>
        <p:nvPicPr>
          <p:cNvPr id="22532" name="Picture 4"/>
          <p:cNvPicPr>
            <a:picLocks noChangeAspect="1" noChangeArrowheads="1"/>
          </p:cNvPicPr>
          <p:nvPr/>
        </p:nvPicPr>
        <p:blipFill>
          <a:blip r:embed="rId3" cstate="print"/>
          <a:srcRect/>
          <a:stretch>
            <a:fillRect/>
          </a:stretch>
        </p:blipFill>
        <p:spPr bwMode="auto">
          <a:xfrm>
            <a:off x="5652120" y="4365104"/>
            <a:ext cx="3344161" cy="2207146"/>
          </a:xfrm>
          <a:prstGeom prst="rect">
            <a:avLst/>
          </a:prstGeom>
          <a:ln>
            <a:noFill/>
          </a:ln>
          <a:effectLst>
            <a:softEdge rad="112500"/>
          </a:effectLst>
        </p:spPr>
      </p:pic>
      <p:sp>
        <p:nvSpPr>
          <p:cNvPr id="8" name="Rectangle 7"/>
          <p:cNvSpPr>
            <a:spLocks noChangeArrowheads="1"/>
          </p:cNvSpPr>
          <p:nvPr/>
        </p:nvSpPr>
        <p:spPr bwMode="auto">
          <a:xfrm>
            <a:off x="7092950" y="3933825"/>
            <a:ext cx="752475" cy="584200"/>
          </a:xfrm>
          <a:prstGeom prst="rect">
            <a:avLst/>
          </a:prstGeom>
          <a:noFill/>
          <a:ln w="9525">
            <a:noFill/>
            <a:miter lim="800000"/>
            <a:headEnd/>
            <a:tailEnd/>
          </a:ln>
        </p:spPr>
        <p:txBody>
          <a:bodyPr wrap="none">
            <a:spAutoFit/>
          </a:bodyPr>
          <a:lstStyle/>
          <a:p>
            <a:r>
              <a:rPr lang="lv-LV" sz="3200" b="1"/>
              <a:t>vai</a:t>
            </a: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2531"/>
                                        </p:tgtEl>
                                        <p:attrNameLst>
                                          <p:attrName>style.visibility</p:attrName>
                                        </p:attrNameLst>
                                      </p:cBhvr>
                                      <p:to>
                                        <p:strVal val="visible"/>
                                      </p:to>
                                    </p:set>
                                    <p:animEffect transition="in" filter="fade">
                                      <p:cBhvr>
                                        <p:cTn id="16" dur="2000"/>
                                        <p:tgtEl>
                                          <p:spTgt spid="22531"/>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22532"/>
                                        </p:tgtEl>
                                        <p:attrNameLst>
                                          <p:attrName>style.visibility</p:attrName>
                                        </p:attrNameLst>
                                      </p:cBhvr>
                                      <p:to>
                                        <p:strVal val="visible"/>
                                      </p:to>
                                    </p:set>
                                    <p:animEffect transition="in" filter="fade">
                                      <p:cBhvr>
                                        <p:cTn id="23" dur="2000"/>
                                        <p:tgtEl>
                                          <p:spTgt spid="22532"/>
                                        </p:tgtEl>
                                      </p:cBhvr>
                                    </p:animEffect>
                                  </p:childTnLst>
                                </p:cTn>
                              </p:par>
                            </p:childTnLst>
                          </p:cTn>
                        </p:par>
                        <p:par>
                          <p:cTn id="24" fill="hold">
                            <p:stCondLst>
                              <p:cond delay="4500"/>
                            </p:stCondLst>
                            <p:childTnLst>
                              <p:par>
                                <p:cTn id="25" presetID="2" presetClass="entr" presetSubtype="4" fill="hold" nodeType="after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nodeType="after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 calcmode="lin" valueType="num">
                                      <p:cBhvr additive="base">
                                        <p:cTn id="3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2" presetClass="entr" presetSubtype="4" fill="hold" nodeType="after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000" i="1" smtClean="0"/>
              <a:t>     </a:t>
            </a:r>
            <a:r>
              <a:rPr lang="lv-LV" sz="2800" i="1" smtClean="0"/>
              <a:t>19 Tiesas spriedums ir šāds, ka gaisma ir nākusi pasaulē. Bet cilvēki tumsu bija iemīlējuši vairāk par gaismu, tāpēc ka viņu darbi bija ļauni. 20 Ikviens, kas dara ļaunu, nīst gaismu un nenāk gaismā, lai viņa darbi netiktu nosodīti. 21 Bet, kas patiesību dara, tas nāk pie gaismas, lai viņa darbi kļūtu redzami, ka tie darīti Dievā."</a:t>
            </a:r>
            <a:endParaRPr lang="lv-LV" sz="2600" smtClean="0"/>
          </a:p>
        </p:txBody>
      </p:sp>
      <p:sp>
        <p:nvSpPr>
          <p:cNvPr id="7" name="Rectangle 6"/>
          <p:cNvSpPr>
            <a:spLocks noChangeArrowheads="1"/>
          </p:cNvSpPr>
          <p:nvPr/>
        </p:nvSpPr>
        <p:spPr bwMode="auto">
          <a:xfrm>
            <a:off x="0" y="2052638"/>
            <a:ext cx="6929454" cy="4832092"/>
          </a:xfrm>
          <a:prstGeom prst="rect">
            <a:avLst/>
          </a:prstGeom>
          <a:noFill/>
          <a:ln w="9525">
            <a:noFill/>
            <a:miter lim="800000"/>
            <a:headEnd/>
            <a:tailEnd/>
          </a:ln>
        </p:spPr>
        <p:txBody>
          <a:bodyPr wrap="square">
            <a:spAutoFit/>
          </a:bodyPr>
          <a:lstStyle/>
          <a:p>
            <a:pPr>
              <a:buFontTx/>
              <a:buChar char="•"/>
            </a:pPr>
            <a:r>
              <a:rPr lang="lv-LV" sz="2800" b="1" dirty="0" smtClean="0"/>
              <a:t>Grēkiem patīk tumsa</a:t>
            </a:r>
            <a:r>
              <a:rPr lang="lv-LV" sz="2800" dirty="0" smtClean="0"/>
              <a:t>, jo </a:t>
            </a:r>
            <a:r>
              <a:rPr lang="lv-LV" sz="2800" b="1" dirty="0" smtClean="0"/>
              <a:t>tumsā grēkus nevar</a:t>
            </a:r>
            <a:r>
              <a:rPr lang="lv-LV" sz="2800" dirty="0" smtClean="0"/>
              <a:t> tik viegli </a:t>
            </a:r>
            <a:r>
              <a:rPr lang="lv-LV" sz="2800" b="1" dirty="0" smtClean="0"/>
              <a:t>ieraudzīt</a:t>
            </a:r>
            <a:r>
              <a:rPr lang="lv-LV" sz="2800" dirty="0" smtClean="0"/>
              <a:t>. Tāpēc </a:t>
            </a:r>
            <a:r>
              <a:rPr lang="lv-LV" sz="2800" b="1" dirty="0" smtClean="0"/>
              <a:t>cilvēkiem tumsa </a:t>
            </a:r>
            <a:r>
              <a:rPr lang="lv-LV" sz="2800" dirty="0" smtClean="0"/>
              <a:t>ir </a:t>
            </a:r>
            <a:r>
              <a:rPr lang="lv-LV" sz="2800" b="1" dirty="0" smtClean="0"/>
              <a:t>dārgāka</a:t>
            </a:r>
            <a:r>
              <a:rPr lang="lv-LV" sz="2800" dirty="0" smtClean="0"/>
              <a:t> par </a:t>
            </a:r>
            <a:r>
              <a:rPr lang="lv-LV" sz="2800" b="1" dirty="0" smtClean="0"/>
              <a:t>gaismu</a:t>
            </a:r>
            <a:r>
              <a:rPr lang="lv-LV" sz="2800" dirty="0" smtClean="0"/>
              <a:t>.</a:t>
            </a:r>
          </a:p>
          <a:p>
            <a:pPr>
              <a:buFontTx/>
              <a:buChar char="•"/>
            </a:pPr>
            <a:r>
              <a:rPr lang="lv-LV" sz="2800" dirty="0" smtClean="0"/>
              <a:t>Tiem, kas </a:t>
            </a:r>
            <a:r>
              <a:rPr lang="lv-LV" sz="2800" b="1" dirty="0" smtClean="0"/>
              <a:t>dzīvo grēkā </a:t>
            </a:r>
            <a:r>
              <a:rPr lang="lv-LV" sz="2800" dirty="0" smtClean="0"/>
              <a:t>ir </a:t>
            </a:r>
            <a:r>
              <a:rPr lang="lv-LV" sz="2800" b="1" dirty="0" smtClean="0"/>
              <a:t>pastāvīgi</a:t>
            </a:r>
            <a:r>
              <a:rPr lang="lv-LV" sz="2800" dirty="0" smtClean="0"/>
              <a:t> </a:t>
            </a:r>
            <a:r>
              <a:rPr lang="lv-LV" sz="2800" b="1" dirty="0" smtClean="0"/>
              <a:t>jāslēpj</a:t>
            </a:r>
            <a:r>
              <a:rPr lang="lv-LV" sz="2800" dirty="0" smtClean="0"/>
              <a:t> savs </a:t>
            </a:r>
            <a:r>
              <a:rPr lang="lv-LV" sz="2800" b="1" dirty="0" smtClean="0"/>
              <a:t>grēcīgums</a:t>
            </a:r>
            <a:r>
              <a:rPr lang="lv-LV" sz="2800" dirty="0" smtClean="0"/>
              <a:t> </a:t>
            </a:r>
            <a:r>
              <a:rPr lang="lv-LV" sz="2800" b="1" dirty="0" smtClean="0"/>
              <a:t>tumsā</a:t>
            </a:r>
            <a:r>
              <a:rPr lang="lv-LV" sz="2800" dirty="0" smtClean="0"/>
              <a:t>.</a:t>
            </a:r>
          </a:p>
          <a:p>
            <a:pPr>
              <a:buFontTx/>
              <a:buChar char="•"/>
            </a:pPr>
            <a:r>
              <a:rPr lang="lv-LV" sz="2800" dirty="0" smtClean="0"/>
              <a:t>Kad </a:t>
            </a:r>
            <a:r>
              <a:rPr lang="lv-LV" sz="2800" b="1" dirty="0" smtClean="0"/>
              <a:t>gaisma apspīd </a:t>
            </a:r>
            <a:r>
              <a:rPr lang="lv-LV" sz="2800" dirty="0" smtClean="0"/>
              <a:t>tos, kas ir </a:t>
            </a:r>
            <a:r>
              <a:rPr lang="lv-LV" sz="2800" b="1" dirty="0" smtClean="0"/>
              <a:t>tumsā</a:t>
            </a:r>
            <a:r>
              <a:rPr lang="lv-LV" sz="2800" dirty="0" smtClean="0"/>
              <a:t>, </a:t>
            </a:r>
            <a:r>
              <a:rPr lang="lv-LV" sz="2800" b="1" dirty="0" smtClean="0"/>
              <a:t>grēki</a:t>
            </a:r>
            <a:r>
              <a:rPr lang="lv-LV" sz="2800" dirty="0" smtClean="0"/>
              <a:t> </a:t>
            </a:r>
            <a:r>
              <a:rPr lang="lv-LV" sz="2800" b="1" dirty="0" smtClean="0"/>
              <a:t>tiek atklāti</a:t>
            </a:r>
            <a:r>
              <a:rPr lang="lv-LV" sz="2800" dirty="0" smtClean="0"/>
              <a:t>. Kad </a:t>
            </a:r>
            <a:r>
              <a:rPr lang="lv-LV" sz="2800" b="1" dirty="0" smtClean="0"/>
              <a:t>Dieva vārds uzrunā cilvēku</a:t>
            </a:r>
            <a:r>
              <a:rPr lang="lv-LV" sz="2800" dirty="0" smtClean="0"/>
              <a:t>, tas atklāj visu </a:t>
            </a:r>
            <a:r>
              <a:rPr lang="lv-LV" sz="2800" b="1" dirty="0" smtClean="0"/>
              <a:t>grēku</a:t>
            </a:r>
            <a:r>
              <a:rPr lang="lv-LV" sz="2800" dirty="0" smtClean="0"/>
              <a:t>.</a:t>
            </a:r>
          </a:p>
          <a:p>
            <a:pPr>
              <a:buFontTx/>
              <a:buChar char="•"/>
            </a:pPr>
            <a:r>
              <a:rPr lang="lv-LV" sz="2800" dirty="0" smtClean="0"/>
              <a:t>Un </a:t>
            </a:r>
            <a:r>
              <a:rPr lang="lv-LV" sz="2800" b="1" dirty="0" smtClean="0"/>
              <a:t>tad ir tikai 2 iespējas</a:t>
            </a:r>
            <a:r>
              <a:rPr lang="lv-LV" sz="2800" dirty="0" smtClean="0"/>
              <a:t>:</a:t>
            </a:r>
          </a:p>
          <a:p>
            <a:pPr marL="514350" indent="-514350">
              <a:buAutoNum type="arabicPeriod"/>
            </a:pPr>
            <a:r>
              <a:rPr lang="lv-LV" sz="2800" b="1" dirty="0" smtClean="0"/>
              <a:t>Nožēlot savus grēkus </a:t>
            </a:r>
            <a:r>
              <a:rPr lang="lv-LV" sz="2800" dirty="0" smtClean="0"/>
              <a:t>un </a:t>
            </a:r>
            <a:r>
              <a:rPr lang="lv-LV" sz="2800" b="1" dirty="0" smtClean="0"/>
              <a:t>atgriezties</a:t>
            </a:r>
            <a:endParaRPr lang="lv-LV" sz="2800" dirty="0" smtClean="0"/>
          </a:p>
          <a:p>
            <a:pPr marL="514350" indent="-514350">
              <a:buAutoNum type="arabicPeriod"/>
            </a:pPr>
            <a:r>
              <a:rPr lang="lv-LV" sz="2800" b="1" dirty="0" smtClean="0"/>
              <a:t>Izvairīties</a:t>
            </a:r>
            <a:r>
              <a:rPr lang="lv-LV" sz="2800" dirty="0" smtClean="0"/>
              <a:t> un </a:t>
            </a:r>
            <a:r>
              <a:rPr lang="lv-LV" sz="2800" b="1" dirty="0" smtClean="0"/>
              <a:t>noslēgties</a:t>
            </a:r>
            <a:r>
              <a:rPr lang="lv-LV" sz="2800" dirty="0" smtClean="0"/>
              <a:t> no baznīcas.</a:t>
            </a:r>
            <a:endParaRPr lang="lv-LV" sz="2800" dirty="0"/>
          </a:p>
        </p:txBody>
      </p:sp>
      <p:pic>
        <p:nvPicPr>
          <p:cNvPr id="21506" name="Picture 2"/>
          <p:cNvPicPr>
            <a:picLocks noChangeAspect="1" noChangeArrowheads="1"/>
          </p:cNvPicPr>
          <p:nvPr/>
        </p:nvPicPr>
        <p:blipFill>
          <a:blip r:embed="rId2" cstate="print"/>
          <a:srcRect l="25704" r="31961"/>
          <a:stretch>
            <a:fillRect/>
          </a:stretch>
        </p:blipFill>
        <p:spPr bwMode="auto">
          <a:xfrm>
            <a:off x="6516216" y="2204864"/>
            <a:ext cx="2627784" cy="465529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6"/>
                                        </p:tgtEl>
                                        <p:attrNameLst>
                                          <p:attrName>style.visibility</p:attrName>
                                        </p:attrNameLst>
                                      </p:cBhvr>
                                      <p:to>
                                        <p:strVal val="visible"/>
                                      </p:to>
                                    </p:set>
                                    <p:animEffect transition="in" filter="fade">
                                      <p:cBhvr>
                                        <p:cTn id="11" dur="2000"/>
                                        <p:tgtEl>
                                          <p:spTgt spid="2150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7019925" cy="5694363"/>
          </a:xfrm>
          <a:prstGeom prst="rect">
            <a:avLst/>
          </a:prstGeom>
          <a:noFill/>
          <a:ln w="9525">
            <a:noFill/>
            <a:miter lim="800000"/>
            <a:headEnd/>
            <a:tailEnd/>
          </a:ln>
        </p:spPr>
        <p:txBody>
          <a:bodyPr>
            <a:spAutoFit/>
          </a:bodyPr>
          <a:lstStyle/>
          <a:p>
            <a:pPr>
              <a:buFontTx/>
              <a:buChar char="•"/>
            </a:pPr>
            <a:r>
              <a:rPr lang="lv-LV" sz="2800"/>
              <a:t>Tikai </a:t>
            </a:r>
            <a:r>
              <a:rPr lang="lv-LV" sz="2800" b="1"/>
              <a:t>apzinoties</a:t>
            </a:r>
            <a:r>
              <a:rPr lang="lv-LV" sz="2800"/>
              <a:t> savu </a:t>
            </a:r>
            <a:r>
              <a:rPr lang="lv-LV" sz="2800" b="1"/>
              <a:t>lielo grēcīgumu</a:t>
            </a:r>
            <a:r>
              <a:rPr lang="lv-LV" sz="2800"/>
              <a:t>, mēs </a:t>
            </a:r>
            <a:r>
              <a:rPr lang="lv-LV" sz="2800" b="1"/>
              <a:t>varam saprast Dieva lielo mīlestību</a:t>
            </a:r>
            <a:r>
              <a:rPr lang="lv-LV" sz="2800"/>
              <a:t>. </a:t>
            </a:r>
          </a:p>
          <a:p>
            <a:pPr>
              <a:buFontTx/>
              <a:buChar char="•"/>
            </a:pPr>
            <a:r>
              <a:rPr lang="lv-LV" sz="2800"/>
              <a:t>Dievs </a:t>
            </a:r>
            <a:r>
              <a:rPr lang="lv-LV" sz="2800" b="1"/>
              <a:t>katru ticīgo</a:t>
            </a:r>
            <a:r>
              <a:rPr lang="lv-LV" sz="2800"/>
              <a:t> ved </a:t>
            </a:r>
            <a:r>
              <a:rPr lang="lv-LV" sz="2800" b="1"/>
              <a:t>paralēli</a:t>
            </a:r>
            <a:r>
              <a:rPr lang="lv-LV" sz="2800"/>
              <a:t> </a:t>
            </a:r>
            <a:r>
              <a:rPr lang="lv-LV" sz="2800" b="1"/>
              <a:t>2 virzienos</a:t>
            </a:r>
            <a:r>
              <a:rPr lang="lv-LV" sz="2800"/>
              <a:t>: sava </a:t>
            </a:r>
            <a:r>
              <a:rPr lang="lv-LV" sz="2800" b="1"/>
              <a:t>grēcīguma</a:t>
            </a:r>
            <a:r>
              <a:rPr lang="lv-LV" sz="2800"/>
              <a:t> </a:t>
            </a:r>
            <a:r>
              <a:rPr lang="lv-LV" sz="2800" b="1"/>
              <a:t>izprašana</a:t>
            </a:r>
            <a:r>
              <a:rPr lang="lv-LV" sz="2800"/>
              <a:t> un Dieva </a:t>
            </a:r>
            <a:r>
              <a:rPr lang="lv-LV" sz="2800" b="1"/>
              <a:t>mīlestības</a:t>
            </a:r>
            <a:r>
              <a:rPr lang="lv-LV" sz="2800"/>
              <a:t> </a:t>
            </a:r>
            <a:r>
              <a:rPr lang="lv-LV" sz="2800" b="1"/>
              <a:t>apjēgšanā</a:t>
            </a:r>
            <a:r>
              <a:rPr lang="lv-LV" sz="2800"/>
              <a:t>. </a:t>
            </a:r>
          </a:p>
          <a:p>
            <a:pPr>
              <a:buFontTx/>
              <a:buChar char="•"/>
            </a:pPr>
            <a:r>
              <a:rPr lang="lv-LV" sz="2800"/>
              <a:t>Te Bībele </a:t>
            </a:r>
            <a:r>
              <a:rPr lang="lv-LV" sz="2800" b="1"/>
              <a:t>uzstāda</a:t>
            </a:r>
            <a:r>
              <a:rPr lang="lv-LV" sz="2800"/>
              <a:t> mūsu </a:t>
            </a:r>
            <a:r>
              <a:rPr lang="lv-LV" sz="2800" b="1"/>
              <a:t>diagnozi</a:t>
            </a:r>
            <a:r>
              <a:rPr lang="lv-LV" sz="2800"/>
              <a:t> – </a:t>
            </a:r>
            <a:r>
              <a:rPr lang="lv-LV" sz="2800" b="1"/>
              <a:t>grēks</a:t>
            </a:r>
            <a:endParaRPr lang="lv-LV" sz="2800"/>
          </a:p>
          <a:p>
            <a:pPr>
              <a:buFontTx/>
              <a:buChar char="•"/>
            </a:pPr>
            <a:r>
              <a:rPr lang="lv-LV" sz="2800"/>
              <a:t>Un </a:t>
            </a:r>
            <a:r>
              <a:rPr lang="lv-LV" sz="2800" b="1"/>
              <a:t>rāda</a:t>
            </a:r>
            <a:r>
              <a:rPr lang="lv-LV" sz="2800"/>
              <a:t> arī </a:t>
            </a:r>
            <a:r>
              <a:rPr lang="lv-LV" sz="2800" b="1"/>
              <a:t>zāles</a:t>
            </a:r>
            <a:r>
              <a:rPr lang="lv-LV" sz="2800"/>
              <a:t> – Dieva </a:t>
            </a:r>
            <a:r>
              <a:rPr lang="lv-LV" sz="2800" b="1"/>
              <a:t>mīlestība Dēlā</a:t>
            </a:r>
            <a:r>
              <a:rPr lang="lv-LV" sz="2800"/>
              <a:t>, kas </a:t>
            </a:r>
            <a:r>
              <a:rPr lang="lv-LV" sz="2800" b="1"/>
              <a:t>grib</a:t>
            </a:r>
            <a:r>
              <a:rPr lang="lv-LV" sz="2800"/>
              <a:t> mūs </a:t>
            </a:r>
            <a:r>
              <a:rPr lang="lv-LV" sz="2800" b="1"/>
              <a:t>glābt</a:t>
            </a:r>
            <a:r>
              <a:rPr lang="lv-LV" sz="2800"/>
              <a:t> no </a:t>
            </a:r>
            <a:r>
              <a:rPr lang="lv-LV" sz="2800" b="1"/>
              <a:t>grēka</a:t>
            </a:r>
            <a:r>
              <a:rPr lang="lv-LV" sz="2800"/>
              <a:t>, </a:t>
            </a:r>
            <a:r>
              <a:rPr lang="lv-LV" sz="2800" b="1"/>
              <a:t>nāves</a:t>
            </a:r>
            <a:r>
              <a:rPr lang="lv-LV" sz="2800"/>
              <a:t> un </a:t>
            </a:r>
            <a:r>
              <a:rPr lang="lv-LV" sz="2800" b="1"/>
              <a:t>elles</a:t>
            </a:r>
            <a:r>
              <a:rPr lang="lv-LV" sz="2800"/>
              <a:t>. </a:t>
            </a:r>
          </a:p>
          <a:p>
            <a:pPr>
              <a:buFontTx/>
              <a:buChar char="•"/>
            </a:pPr>
            <a:r>
              <a:rPr lang="lv-LV" sz="2800"/>
              <a:t>Dievs </a:t>
            </a:r>
            <a:r>
              <a:rPr lang="lv-LV" sz="2800" b="1"/>
              <a:t>mīl</a:t>
            </a:r>
            <a:r>
              <a:rPr lang="lv-LV" sz="2800"/>
              <a:t> </a:t>
            </a:r>
            <a:r>
              <a:rPr lang="lv-LV" sz="2800" b="1"/>
              <a:t>katru grēcinieku</a:t>
            </a:r>
            <a:r>
              <a:rPr lang="lv-LV" sz="2800"/>
              <a:t>, Viņa </a:t>
            </a:r>
            <a:r>
              <a:rPr lang="lv-LV" sz="2800" b="1"/>
              <a:t>radību</a:t>
            </a:r>
            <a:r>
              <a:rPr lang="lv-LV" sz="2800"/>
              <a:t>, bet </a:t>
            </a:r>
            <a:r>
              <a:rPr lang="lv-LV" sz="2800" b="1"/>
              <a:t>ienīst grēku </a:t>
            </a:r>
            <a:r>
              <a:rPr lang="lv-LV" sz="2800"/>
              <a:t>un </a:t>
            </a:r>
            <a:r>
              <a:rPr lang="lv-LV" sz="2800" b="1"/>
              <a:t>ved</a:t>
            </a:r>
            <a:r>
              <a:rPr lang="lv-LV" sz="2800"/>
              <a:t> </a:t>
            </a:r>
            <a:r>
              <a:rPr lang="lv-LV" sz="2800" b="1"/>
              <a:t>grēcinieku</a:t>
            </a:r>
            <a:r>
              <a:rPr lang="lv-LV" sz="2800"/>
              <a:t> </a:t>
            </a:r>
            <a:r>
              <a:rPr lang="lv-LV" sz="2800" b="1"/>
              <a:t>prom</a:t>
            </a:r>
            <a:r>
              <a:rPr lang="lv-LV" sz="2800"/>
              <a:t> no </a:t>
            </a:r>
            <a:r>
              <a:rPr lang="lv-LV" sz="2800" b="1"/>
              <a:t>grēka</a:t>
            </a:r>
            <a:r>
              <a:rPr lang="lv-LV" sz="2800"/>
              <a:t> ar sava </a:t>
            </a:r>
            <a:r>
              <a:rPr lang="lv-LV" sz="2800" b="1"/>
              <a:t>Vārda palīdzību.</a:t>
            </a:r>
            <a:r>
              <a:rPr lang="lv-LV" sz="2800"/>
              <a:t> Āmen</a:t>
            </a:r>
          </a:p>
        </p:txBody>
      </p:sp>
      <p:pic>
        <p:nvPicPr>
          <p:cNvPr id="8196" name="Picture 4"/>
          <p:cNvPicPr>
            <a:picLocks noChangeAspect="1" noChangeArrowheads="1"/>
          </p:cNvPicPr>
          <p:nvPr/>
        </p:nvPicPr>
        <p:blipFill>
          <a:blip r:embed="rId2" cstate="print"/>
          <a:srcRect/>
          <a:stretch>
            <a:fillRect/>
          </a:stretch>
        </p:blipFill>
        <p:spPr bwMode="auto">
          <a:xfrm>
            <a:off x="6804248" y="620688"/>
            <a:ext cx="2339752" cy="55550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3317</TotalTime>
  <Words>697</Words>
  <Application>Microsoft Office PowerPoint</Application>
  <PresentationFormat>On-screen Show (4:3)</PresentationFormat>
  <Paragraphs>34</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Default Design</vt:lpstr>
      <vt:lpstr>Jņ.3:14-21 Lielā mīlestība</vt:lpstr>
      <vt:lpstr>Slide 2</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66</cp:revision>
  <dcterms:created xsi:type="dcterms:W3CDTF">2010-10-07T14:46:11Z</dcterms:created>
  <dcterms:modified xsi:type="dcterms:W3CDTF">2018-03-12T09:56:42Z</dcterms:modified>
</cp:coreProperties>
</file>