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61" r:id="rId4"/>
    <p:sldId id="268" r:id="rId5"/>
    <p:sldId id="273" r:id="rId6"/>
    <p:sldId id="274" r:id="rId7"/>
    <p:sldId id="275" r:id="rId8"/>
    <p:sldId id="279" r:id="rId9"/>
    <p:sldId id="272" r:id="rId10"/>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6FEB8CC-BEB8-4E33-8290-285E217433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1203E6C-36F1-49BF-999E-9BAEDDA545C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8C3FA27-F0F1-4E9B-A583-B4BB00344364}"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C04C2A-0553-44E2-9983-D63A19A3BE5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90DBEF8-C396-4387-B09D-DB4DB10DAEA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BE618CE-0B25-4FFE-B1C2-803C96076D6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13470D-562E-4DA5-A2C3-C5C1DD91D8A1}"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B0BAB2C-CFA4-45AD-A053-CFF450461E83}"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47081B7-B71C-4AFA-BFF6-F676C878DB5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BC56DF2-9AC9-4FCE-AED3-68586BD9E05F}"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94162EA-41A5-42CC-A700-BA7A4372578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110E529E-A515-48CA-A238-81BA6592A9D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Mt.25:1-13 Desmit jaunavas</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24.nov.2019.</a:t>
            </a:r>
            <a:endParaRPr lang="lv-LV" sz="2000" dirty="0"/>
          </a:p>
        </p:txBody>
      </p:sp>
      <p:pic>
        <p:nvPicPr>
          <p:cNvPr id="2053" name="Picture 8" descr="Parable-Ten-Virgings-Main-Ten-Virgins-Explained"/>
          <p:cNvPicPr>
            <a:picLocks noChangeAspect="1" noChangeArrowheads="1"/>
          </p:cNvPicPr>
          <p:nvPr/>
        </p:nvPicPr>
        <p:blipFill>
          <a:blip r:embed="rId3"/>
          <a:srcRect/>
          <a:stretch>
            <a:fillRect/>
          </a:stretch>
        </p:blipFill>
        <p:spPr bwMode="auto">
          <a:xfrm>
            <a:off x="179388" y="1268413"/>
            <a:ext cx="8569325" cy="53736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79388" y="53975"/>
            <a:ext cx="8175625" cy="1071563"/>
          </a:xfrm>
        </p:spPr>
        <p:txBody>
          <a:bodyPr/>
          <a:lstStyle/>
          <a:p>
            <a:pPr eaLnBrk="1" hangingPunct="1"/>
            <a:r>
              <a:rPr lang="lv-LV" sz="4000" b="1" smtClean="0">
                <a:solidFill>
                  <a:schemeClr val="tx1"/>
                </a:solidFill>
              </a:rPr>
              <a:t>Mt.25:1-13 Desmit jaunavas</a:t>
            </a:r>
          </a:p>
        </p:txBody>
      </p:sp>
      <p:pic>
        <p:nvPicPr>
          <p:cNvPr id="3075"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3076" name="Rectangle 5"/>
          <p:cNvSpPr>
            <a:spLocks noChangeArrowheads="1"/>
          </p:cNvSpPr>
          <p:nvPr/>
        </p:nvSpPr>
        <p:spPr bwMode="auto">
          <a:xfrm>
            <a:off x="0" y="857250"/>
            <a:ext cx="9166225" cy="5754688"/>
          </a:xfrm>
          <a:prstGeom prst="rect">
            <a:avLst/>
          </a:prstGeom>
          <a:noFill/>
          <a:ln w="9525">
            <a:noFill/>
            <a:miter lim="800000"/>
            <a:headEnd/>
            <a:tailEnd/>
          </a:ln>
        </p:spPr>
        <p:txBody>
          <a:bodyPr>
            <a:spAutoFit/>
          </a:bodyPr>
          <a:lstStyle/>
          <a:p>
            <a:pPr algn="just"/>
            <a:r>
              <a:rPr lang="lv-LV" sz="2300" dirty="0"/>
              <a:t>1 Tad Debesu valstība būs līdzīga desmit jaunavām, kas, paņēmušas savus eļļas lukturus, izgāja sagaidīt līgavaini. 2 Piecas no tām bija nesaprātīgas un piecas saprātīgas. 3 Nesaprātīgās, ņemdamas savus lukturus, nepaņēma līdzi eļļu. 4 Bet saprātīgās saviem lukturiem paņēma līdzi arī eļļu traukos. 5 Kad līgavainis kavējās nākt, viņas visas iesnaudās un gulēja. 6 Bet nakts vidū atskanēja skaļi saucieni: redzi, līgavainis nāk! Izejiet viņu sagaidīt! 7 Tad visas desmit jaunavas uzcēlās un sagatavoja savus lukturus. 8 Nu nesaprātīgās lūdza saprātīgajām: dodiet mums no savas eļļas, jo mūsu lukturi izdziest. 9 Bet saprātīgās atbildēja: nē! Tā nepietiks ne mums, ne jums. Labāk ejiet pie tirgotājiem un nopērciet sev. 10 Kamēr viņas gāja pirkt, atnāca līgavainis, un tās, kuras bija gatavas, iegāja līdz ar viņu kāzu namā, un durvis tika aizslēgtas. 11 Vēlāk atnāca arī pārējās jaunavas un sauca: kungs, kungs, atver mums! 12 Bet viņš tām atbildēja: patiesi es jums saku: es jūs nepazīstu! – 13 Tādēļ esiet nomodā, jo jūs nezināt nedz to dienu, nedz stundu.</a:t>
            </a:r>
          </a:p>
        </p:txBody>
      </p:sp>
      <p:sp>
        <p:nvSpPr>
          <p:cNvPr id="3077"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24.nov.2019.</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80000"/>
              </a:lnSpc>
              <a:buFontTx/>
              <a:buNone/>
            </a:pPr>
            <a:r>
              <a:rPr lang="lv-LV" i="1" smtClean="0"/>
              <a:t>	</a:t>
            </a:r>
            <a:r>
              <a:rPr lang="lv-LV" sz="2800" i="1" smtClean="0"/>
              <a:t>1 Tad Debesu valstība būs līdzīga desmit jaunavām, kas, paņēmušas savus eļļas lukturus, izgāja sagaidīt līgavaini. 2 Piecas no tām bija nesaprātīgas un piecas saprātīgas. </a:t>
            </a:r>
            <a:endParaRPr lang="en-US" sz="2800" i="1" smtClean="0"/>
          </a:p>
        </p:txBody>
      </p:sp>
      <p:sp>
        <p:nvSpPr>
          <p:cNvPr id="7" name="Rectangle 6"/>
          <p:cNvSpPr>
            <a:spLocks noChangeArrowheads="1"/>
          </p:cNvSpPr>
          <p:nvPr/>
        </p:nvSpPr>
        <p:spPr bwMode="auto">
          <a:xfrm>
            <a:off x="0" y="1484313"/>
            <a:ext cx="9144000" cy="2654300"/>
          </a:xfrm>
          <a:prstGeom prst="rect">
            <a:avLst/>
          </a:prstGeom>
          <a:noFill/>
          <a:ln w="9525">
            <a:noFill/>
            <a:miter lim="800000"/>
            <a:headEnd/>
            <a:tailEnd/>
          </a:ln>
        </p:spPr>
        <p:txBody>
          <a:bodyPr>
            <a:spAutoFit/>
          </a:bodyPr>
          <a:lstStyle/>
          <a:p>
            <a:pPr>
              <a:buFontTx/>
              <a:buChar char="•"/>
            </a:pPr>
            <a:r>
              <a:rPr lang="lv-LV" sz="2800" b="1"/>
              <a:t>5 saprātīgās jaunavas</a:t>
            </a:r>
            <a:r>
              <a:rPr lang="lv-LV" sz="2800"/>
              <a:t> ir </a:t>
            </a:r>
            <a:r>
              <a:rPr lang="lv-LV" sz="2800" b="1"/>
              <a:t>patiesi ticīgas</a:t>
            </a:r>
            <a:r>
              <a:rPr lang="lv-LV" sz="2800"/>
              <a:t> </a:t>
            </a:r>
            <a:r>
              <a:rPr lang="lv-LV" sz="2800" b="1"/>
              <a:t>jaunietes</a:t>
            </a:r>
            <a:r>
              <a:rPr lang="lv-LV" sz="2800"/>
              <a:t>.</a:t>
            </a:r>
          </a:p>
          <a:p>
            <a:pPr>
              <a:buFontTx/>
              <a:buChar char="•"/>
            </a:pPr>
            <a:r>
              <a:rPr lang="lv-LV" sz="2800" b="1"/>
              <a:t>5 muļķās</a:t>
            </a:r>
            <a:r>
              <a:rPr lang="lv-LV" sz="2800"/>
              <a:t> </a:t>
            </a:r>
            <a:r>
              <a:rPr lang="lv-LV" sz="2800" b="1"/>
              <a:t>jaunavas</a:t>
            </a:r>
            <a:r>
              <a:rPr lang="lv-LV" sz="2800"/>
              <a:t> ir </a:t>
            </a:r>
            <a:r>
              <a:rPr lang="lv-LV" sz="2800" b="1"/>
              <a:t>neticīgas jaunietes</a:t>
            </a:r>
            <a:r>
              <a:rPr lang="lv-LV" sz="2800"/>
              <a:t>.</a:t>
            </a:r>
          </a:p>
          <a:p>
            <a:pPr>
              <a:buFontTx/>
              <a:buChar char="•"/>
            </a:pPr>
            <a:r>
              <a:rPr lang="lv-LV" sz="2800"/>
              <a:t>Tās </a:t>
            </a:r>
            <a:r>
              <a:rPr lang="lv-LV" sz="2800" b="1"/>
              <a:t>muļķās</a:t>
            </a:r>
            <a:r>
              <a:rPr lang="lv-LV" sz="2800"/>
              <a:t> ir </a:t>
            </a:r>
            <a:r>
              <a:rPr lang="lv-LV" sz="2800" b="1"/>
              <a:t>iedomājušās</a:t>
            </a:r>
            <a:r>
              <a:rPr lang="lv-LV" sz="2800"/>
              <a:t>, ka </a:t>
            </a:r>
            <a:r>
              <a:rPr lang="lv-LV" sz="2800" b="1"/>
              <a:t>pasaulē</a:t>
            </a:r>
            <a:r>
              <a:rPr lang="lv-LV" sz="2800"/>
              <a:t> ir </a:t>
            </a:r>
            <a:r>
              <a:rPr lang="lv-LV" sz="2800" b="1"/>
              <a:t>gudrākās</a:t>
            </a:r>
            <a:r>
              <a:rPr lang="lv-LV" sz="2800"/>
              <a:t>. </a:t>
            </a:r>
          </a:p>
          <a:p>
            <a:pPr>
              <a:buFontTx/>
              <a:buChar char="•"/>
            </a:pPr>
            <a:r>
              <a:rPr lang="lv-LV" sz="2800"/>
              <a:t>Viņas </a:t>
            </a:r>
            <a:r>
              <a:rPr lang="lv-LV" sz="2800" b="1"/>
              <a:t>iet līdzi</a:t>
            </a:r>
            <a:r>
              <a:rPr lang="lv-LV" sz="2800"/>
              <a:t> un </a:t>
            </a:r>
            <a:r>
              <a:rPr lang="lv-LV" sz="2800" b="1"/>
              <a:t>domā</a:t>
            </a:r>
            <a:r>
              <a:rPr lang="lv-LV" sz="2800"/>
              <a:t>: gan man kāds </a:t>
            </a:r>
            <a:r>
              <a:rPr lang="lv-LV" sz="2800" b="1"/>
              <a:t>labums</a:t>
            </a:r>
            <a:r>
              <a:rPr lang="lv-LV" sz="2800"/>
              <a:t> arī būs.</a:t>
            </a:r>
          </a:p>
          <a:p>
            <a:pPr>
              <a:buFontTx/>
              <a:buChar char="•"/>
            </a:pPr>
            <a:r>
              <a:rPr lang="lv-LV" sz="2800"/>
              <a:t>Te ir ļoti </a:t>
            </a:r>
            <a:r>
              <a:rPr lang="lv-LV" sz="2800" b="1"/>
              <a:t>konkrēta</a:t>
            </a:r>
            <a:r>
              <a:rPr lang="lv-LV" sz="2800"/>
              <a:t> </a:t>
            </a:r>
            <a:r>
              <a:rPr lang="lv-LV" sz="2800" b="1"/>
              <a:t>norāde</a:t>
            </a:r>
            <a:r>
              <a:rPr lang="lv-LV" sz="2800"/>
              <a:t>. Tās, </a:t>
            </a:r>
            <a:r>
              <a:rPr lang="lv-LV" sz="2800" b="1"/>
              <a:t>kuras</a:t>
            </a:r>
            <a:r>
              <a:rPr lang="lv-LV" sz="2800"/>
              <a:t> </a:t>
            </a:r>
            <a:r>
              <a:rPr lang="lv-LV" sz="2800" b="1"/>
              <a:t>ticēs</a:t>
            </a:r>
            <a:r>
              <a:rPr lang="lv-LV" sz="2800"/>
              <a:t>, pie </a:t>
            </a:r>
            <a:r>
              <a:rPr lang="lv-LV" sz="2800" b="1"/>
              <a:t>Kristus 2. atnākšanas</a:t>
            </a:r>
            <a:r>
              <a:rPr lang="lv-LV" sz="2800"/>
              <a:t> </a:t>
            </a:r>
            <a:r>
              <a:rPr lang="lv-LV" sz="2800" b="1"/>
              <a:t>atklāsies</a:t>
            </a:r>
            <a:r>
              <a:rPr lang="lv-LV" sz="2800"/>
              <a:t> kā </a:t>
            </a:r>
            <a:r>
              <a:rPr lang="lv-LV" sz="2800" b="1"/>
              <a:t>gudrās</a:t>
            </a:r>
            <a:r>
              <a:rPr lang="lv-LV" sz="2800"/>
              <a:t>.</a:t>
            </a:r>
          </a:p>
        </p:txBody>
      </p:sp>
      <p:pic>
        <p:nvPicPr>
          <p:cNvPr id="4102" name="Picture 6" descr="Five-Wise-and-Five-Foolish-Virgins"/>
          <p:cNvPicPr>
            <a:picLocks noChangeAspect="1" noChangeArrowheads="1"/>
          </p:cNvPicPr>
          <p:nvPr/>
        </p:nvPicPr>
        <p:blipFill>
          <a:blip r:embed="rId2"/>
          <a:srcRect/>
          <a:stretch>
            <a:fillRect/>
          </a:stretch>
        </p:blipFill>
        <p:spPr bwMode="auto">
          <a:xfrm>
            <a:off x="571473" y="4065740"/>
            <a:ext cx="7929618" cy="27922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100013"/>
            <a:ext cx="9429750" cy="1484313"/>
          </a:xfrm>
        </p:spPr>
        <p:txBody>
          <a:bodyPr/>
          <a:lstStyle/>
          <a:p>
            <a:pPr algn="just">
              <a:buFontTx/>
              <a:buNone/>
            </a:pPr>
            <a:r>
              <a:rPr lang="lv-LV" sz="2800" i="1" smtClean="0"/>
              <a:t>    3 Nesaprātīgās, ņemdamas savus lukturus, nepaņēma līdzi eļļu. 4 Bet saprātīgās saviem lukturiem paņēma līdzi arī eļļu traukos.</a:t>
            </a:r>
            <a:endParaRPr lang="en-US" sz="2800" i="1" smtClean="0"/>
          </a:p>
        </p:txBody>
      </p:sp>
      <p:sp>
        <p:nvSpPr>
          <p:cNvPr id="7" name="Rectangle 6"/>
          <p:cNvSpPr>
            <a:spLocks noChangeArrowheads="1"/>
          </p:cNvSpPr>
          <p:nvPr/>
        </p:nvSpPr>
        <p:spPr bwMode="auto">
          <a:xfrm>
            <a:off x="0" y="1125538"/>
            <a:ext cx="9144000" cy="3267075"/>
          </a:xfrm>
          <a:prstGeom prst="rect">
            <a:avLst/>
          </a:prstGeom>
          <a:noFill/>
          <a:ln w="9525">
            <a:noFill/>
            <a:miter lim="800000"/>
            <a:headEnd/>
            <a:tailEnd/>
          </a:ln>
        </p:spPr>
        <p:txBody>
          <a:bodyPr>
            <a:spAutoFit/>
          </a:bodyPr>
          <a:lstStyle/>
          <a:p>
            <a:pPr>
              <a:buFontTx/>
              <a:buChar char="•"/>
            </a:pPr>
            <a:r>
              <a:rPr lang="lv-LV" sz="2600" b="1"/>
              <a:t>Muļķās</a:t>
            </a:r>
            <a:r>
              <a:rPr lang="lv-LV" sz="2600"/>
              <a:t> </a:t>
            </a:r>
            <a:r>
              <a:rPr lang="lv-LV" sz="2600" b="1"/>
              <a:t>nepaņēma</a:t>
            </a:r>
            <a:r>
              <a:rPr lang="lv-LV" sz="2600"/>
              <a:t> līdzi </a:t>
            </a:r>
            <a:r>
              <a:rPr lang="lv-LV" sz="2600" b="1"/>
              <a:t>eļļu</a:t>
            </a:r>
            <a:r>
              <a:rPr lang="lv-LV" sz="2600"/>
              <a:t> – viņas </a:t>
            </a:r>
            <a:r>
              <a:rPr lang="lv-LV" sz="2600" b="1"/>
              <a:t>neticēja Bībelei</a:t>
            </a:r>
            <a:r>
              <a:rPr lang="lv-LV" sz="2600"/>
              <a:t>. </a:t>
            </a:r>
          </a:p>
          <a:p>
            <a:pPr>
              <a:buFontTx/>
              <a:buChar char="•"/>
            </a:pPr>
            <a:r>
              <a:rPr lang="lv-LV" sz="2600" b="1"/>
              <a:t>Baznīcā</a:t>
            </a:r>
            <a:r>
              <a:rPr lang="lv-LV" sz="2600"/>
              <a:t> ir </a:t>
            </a:r>
            <a:r>
              <a:rPr lang="lv-LV" sz="2600" b="1"/>
              <a:t>cilvēki</a:t>
            </a:r>
            <a:r>
              <a:rPr lang="lv-LV" sz="2600"/>
              <a:t>, kas </a:t>
            </a:r>
            <a:r>
              <a:rPr lang="lv-LV" sz="2600" b="1"/>
              <a:t>piekopj rituālus</a:t>
            </a:r>
            <a:r>
              <a:rPr lang="lv-LV" sz="2600"/>
              <a:t>, bet </a:t>
            </a:r>
            <a:r>
              <a:rPr lang="lv-LV" sz="2600" b="1"/>
              <a:t>netic</a:t>
            </a:r>
            <a:r>
              <a:rPr lang="lv-LV" sz="2600"/>
              <a:t>, ka </a:t>
            </a:r>
            <a:r>
              <a:rPr lang="lv-LV" sz="2600" b="1"/>
              <a:t>Kristus nāks otrreiz</a:t>
            </a:r>
            <a:r>
              <a:rPr lang="lv-LV" sz="2600"/>
              <a:t>.</a:t>
            </a:r>
          </a:p>
          <a:p>
            <a:pPr>
              <a:buFontTx/>
              <a:buChar char="•"/>
            </a:pPr>
            <a:r>
              <a:rPr lang="lv-LV" sz="2600"/>
              <a:t>Viņas </a:t>
            </a:r>
            <a:r>
              <a:rPr lang="lv-LV" sz="2600" b="1"/>
              <a:t>gāja</a:t>
            </a:r>
            <a:r>
              <a:rPr lang="lv-LV" sz="2600"/>
              <a:t> līdzi </a:t>
            </a:r>
            <a:r>
              <a:rPr lang="lv-LV" sz="2600" b="1"/>
              <a:t>gudrajām</a:t>
            </a:r>
            <a:r>
              <a:rPr lang="lv-LV" sz="2600"/>
              <a:t>, kā </a:t>
            </a:r>
            <a:r>
              <a:rPr lang="lv-LV" sz="2600" b="1"/>
              <a:t>liekules, cerībā sev ko gūt.</a:t>
            </a:r>
            <a:r>
              <a:rPr lang="lv-LV" sz="2600"/>
              <a:t> </a:t>
            </a:r>
          </a:p>
          <a:p>
            <a:pPr>
              <a:buFontTx/>
              <a:buChar char="•"/>
            </a:pPr>
            <a:r>
              <a:rPr lang="lv-LV" sz="2600"/>
              <a:t>Bet: </a:t>
            </a:r>
            <a:r>
              <a:rPr lang="lv-LV" sz="2600" i="1"/>
              <a:t>Ko tu tur ej un pa to baru stumdies līdzi?</a:t>
            </a:r>
            <a:r>
              <a:rPr lang="lv-LV" sz="2600"/>
              <a:t> </a:t>
            </a:r>
          </a:p>
          <a:p>
            <a:pPr>
              <a:buFontTx/>
              <a:buChar char="•"/>
            </a:pPr>
            <a:r>
              <a:rPr lang="lv-LV" sz="2600" b="1"/>
              <a:t>Pēdējos laikos</a:t>
            </a:r>
            <a:r>
              <a:rPr lang="lv-LV" sz="2600"/>
              <a:t> tas būs </a:t>
            </a:r>
            <a:r>
              <a:rPr lang="lv-LV" sz="2600" b="1"/>
              <a:t>īpaši uzskatāms</a:t>
            </a:r>
            <a:r>
              <a:rPr lang="lv-LV" sz="2600"/>
              <a:t>. </a:t>
            </a:r>
          </a:p>
          <a:p>
            <a:pPr>
              <a:buFontTx/>
              <a:buChar char="•"/>
            </a:pPr>
            <a:r>
              <a:rPr lang="lv-LV" sz="2600"/>
              <a:t>Ir </a:t>
            </a:r>
            <a:r>
              <a:rPr lang="lv-LV" sz="2600" b="1"/>
              <a:t>pat</a:t>
            </a:r>
            <a:r>
              <a:rPr lang="lv-LV" sz="2600"/>
              <a:t> arī tādi </a:t>
            </a:r>
            <a:r>
              <a:rPr lang="lv-LV" sz="2600" b="1"/>
              <a:t>mācītāji</a:t>
            </a:r>
            <a:r>
              <a:rPr lang="lv-LV" sz="2600"/>
              <a:t>, kas </a:t>
            </a:r>
            <a:r>
              <a:rPr lang="lv-LV" sz="2600" b="1"/>
              <a:t>netic</a:t>
            </a:r>
            <a:r>
              <a:rPr lang="lv-LV" sz="2600"/>
              <a:t>, bet </a:t>
            </a:r>
            <a:r>
              <a:rPr lang="lv-LV" sz="2600" b="1"/>
              <a:t>neko</a:t>
            </a:r>
            <a:r>
              <a:rPr lang="lv-LV" sz="2600"/>
              <a:t> citu </a:t>
            </a:r>
            <a:r>
              <a:rPr lang="lv-LV" sz="2600" b="1"/>
              <a:t>nemāk</a:t>
            </a:r>
            <a:r>
              <a:rPr lang="lv-LV" sz="2600"/>
              <a:t> un </a:t>
            </a:r>
            <a:r>
              <a:rPr lang="lv-LV" sz="2600" b="1"/>
              <a:t>tīri labi patīk</a:t>
            </a:r>
            <a:r>
              <a:rPr lang="lv-LV" sz="2600"/>
              <a:t> tos </a:t>
            </a:r>
            <a:r>
              <a:rPr lang="lv-LV" sz="2600" b="1"/>
              <a:t>draudžu locekļus</a:t>
            </a:r>
            <a:r>
              <a:rPr lang="lv-LV" sz="2600"/>
              <a:t> </a:t>
            </a:r>
            <a:r>
              <a:rPr lang="lv-LV" sz="2600" b="1"/>
              <a:t>slaukt</a:t>
            </a:r>
            <a:r>
              <a:rPr lang="lv-LV" sz="2600"/>
              <a:t> un </a:t>
            </a:r>
            <a:r>
              <a:rPr lang="lv-LV" sz="2600" b="1"/>
              <a:t>cirpt</a:t>
            </a:r>
            <a:r>
              <a:rPr lang="lv-LV" sz="2600"/>
              <a:t>.</a:t>
            </a:r>
          </a:p>
        </p:txBody>
      </p:sp>
      <p:pic>
        <p:nvPicPr>
          <p:cNvPr id="5126" name="Picture 6" descr="10virgins"/>
          <p:cNvPicPr>
            <a:picLocks noChangeAspect="1" noChangeArrowheads="1"/>
          </p:cNvPicPr>
          <p:nvPr/>
        </p:nvPicPr>
        <p:blipFill>
          <a:blip r:embed="rId2"/>
          <a:srcRect t="13255" b="9357"/>
          <a:stretch>
            <a:fillRect/>
          </a:stretch>
        </p:blipFill>
        <p:spPr bwMode="auto">
          <a:xfrm>
            <a:off x="1042987" y="4286256"/>
            <a:ext cx="6918445" cy="25717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540875" cy="1052513"/>
          </a:xfrm>
        </p:spPr>
        <p:txBody>
          <a:bodyPr/>
          <a:lstStyle/>
          <a:p>
            <a:pPr algn="just" eaLnBrk="1" hangingPunct="1">
              <a:lnSpc>
                <a:spcPct val="80000"/>
              </a:lnSpc>
              <a:buFontTx/>
              <a:buNone/>
            </a:pPr>
            <a:r>
              <a:rPr lang="lv-LV" sz="2400" i="1" dirty="0" smtClean="0"/>
              <a:t>    </a:t>
            </a:r>
            <a:r>
              <a:rPr lang="lv-LV" sz="2800" i="1" dirty="0" smtClean="0"/>
              <a:t>5 Kad līgavainis kavējās nākt, viņas visas iesnaudās un gulēja. 6 Bet nakts vidū atskanēja skaļi saucieni: redzi, līgavainis nāk! Izejiet viņu sagaidīt!</a:t>
            </a:r>
          </a:p>
        </p:txBody>
      </p:sp>
      <p:sp>
        <p:nvSpPr>
          <p:cNvPr id="7" name="Rectangle 6"/>
          <p:cNvSpPr>
            <a:spLocks noChangeArrowheads="1"/>
          </p:cNvSpPr>
          <p:nvPr/>
        </p:nvSpPr>
        <p:spPr bwMode="auto">
          <a:xfrm>
            <a:off x="0" y="1285860"/>
            <a:ext cx="6227763" cy="5251450"/>
          </a:xfrm>
          <a:prstGeom prst="rect">
            <a:avLst/>
          </a:prstGeom>
          <a:noFill/>
          <a:ln w="9525">
            <a:noFill/>
            <a:miter lim="800000"/>
            <a:headEnd/>
            <a:tailEnd/>
          </a:ln>
        </p:spPr>
        <p:txBody>
          <a:bodyPr>
            <a:spAutoFit/>
          </a:bodyPr>
          <a:lstStyle/>
          <a:p>
            <a:pPr>
              <a:buFontTx/>
              <a:buChar char="•"/>
            </a:pPr>
            <a:r>
              <a:rPr lang="lv-LV" sz="2600" b="1" dirty="0"/>
              <a:t>Viņas</a:t>
            </a:r>
            <a:r>
              <a:rPr lang="lv-LV" sz="2600" dirty="0"/>
              <a:t> </a:t>
            </a:r>
            <a:r>
              <a:rPr lang="lv-LV" sz="2600" b="1" dirty="0"/>
              <a:t>iesnaudās</a:t>
            </a:r>
            <a:r>
              <a:rPr lang="lv-LV" sz="2600" dirty="0"/>
              <a:t> un </a:t>
            </a:r>
            <a:r>
              <a:rPr lang="lv-LV" sz="2600" b="1" dirty="0"/>
              <a:t>gulēja</a:t>
            </a:r>
            <a:r>
              <a:rPr lang="lv-LV" sz="2600" dirty="0"/>
              <a:t>. </a:t>
            </a:r>
          </a:p>
          <a:p>
            <a:pPr>
              <a:buFontTx/>
              <a:buChar char="•"/>
            </a:pPr>
            <a:r>
              <a:rPr lang="lv-LV" sz="2600" dirty="0"/>
              <a:t>Te </a:t>
            </a:r>
            <a:r>
              <a:rPr lang="lv-LV" sz="2600" b="1" dirty="0"/>
              <a:t>nāve salīdzināta</a:t>
            </a:r>
            <a:r>
              <a:rPr lang="lv-LV" sz="2600" dirty="0"/>
              <a:t> ar </a:t>
            </a:r>
            <a:r>
              <a:rPr lang="lv-LV" sz="2600" b="1" dirty="0"/>
              <a:t>gulēšanu</a:t>
            </a:r>
            <a:r>
              <a:rPr lang="lv-LV" sz="2600" dirty="0"/>
              <a:t>.</a:t>
            </a:r>
          </a:p>
          <a:p>
            <a:pPr>
              <a:buFontTx/>
              <a:buChar char="•"/>
            </a:pPr>
            <a:r>
              <a:rPr lang="lv-LV" sz="2600" dirty="0"/>
              <a:t>Kad </a:t>
            </a:r>
            <a:r>
              <a:rPr lang="lv-LV" sz="2600" b="1" dirty="0"/>
              <a:t>celsimies augšā</a:t>
            </a:r>
            <a:r>
              <a:rPr lang="lv-LV" sz="2600" dirty="0"/>
              <a:t>, viss, kas </a:t>
            </a:r>
            <a:r>
              <a:rPr lang="lv-LV" sz="2600" b="1" dirty="0"/>
              <a:t>bija</a:t>
            </a:r>
            <a:r>
              <a:rPr lang="lv-LV" sz="2600" dirty="0"/>
              <a:t> </a:t>
            </a:r>
            <a:r>
              <a:rPr lang="lv-LV" sz="2600" b="1" dirty="0"/>
              <a:t>mūsu sirdī</a:t>
            </a:r>
            <a:r>
              <a:rPr lang="lv-LV" sz="2600" dirty="0"/>
              <a:t> nāks gaismā.</a:t>
            </a:r>
          </a:p>
          <a:p>
            <a:pPr>
              <a:buFontTx/>
              <a:buChar char="•"/>
            </a:pPr>
            <a:r>
              <a:rPr lang="lv-LV" sz="2600" dirty="0"/>
              <a:t>Un ja tu </a:t>
            </a:r>
            <a:r>
              <a:rPr lang="lv-LV" sz="2600" b="1" dirty="0"/>
              <a:t>aizej</a:t>
            </a:r>
            <a:r>
              <a:rPr lang="lv-LV" sz="2600" dirty="0"/>
              <a:t> </a:t>
            </a:r>
            <a:r>
              <a:rPr lang="lv-LV" sz="2600" b="1" dirty="0"/>
              <a:t>gulēt</a:t>
            </a:r>
            <a:r>
              <a:rPr lang="lv-LV" sz="2600" dirty="0"/>
              <a:t> </a:t>
            </a:r>
            <a:r>
              <a:rPr lang="lv-LV" sz="2600" b="1" dirty="0"/>
              <a:t>bez ticības</a:t>
            </a:r>
            <a:r>
              <a:rPr lang="lv-LV" sz="2600" dirty="0"/>
              <a:t>, tad vairāk to </a:t>
            </a:r>
            <a:r>
              <a:rPr lang="lv-LV" sz="2600" b="1" dirty="0"/>
              <a:t>ticības eļļu</a:t>
            </a:r>
            <a:r>
              <a:rPr lang="lv-LV" sz="2600" dirty="0"/>
              <a:t> nevar </a:t>
            </a:r>
            <a:r>
              <a:rPr lang="lv-LV" sz="2600" b="1" dirty="0"/>
              <a:t>dabūt</a:t>
            </a:r>
            <a:r>
              <a:rPr lang="lv-LV" sz="2600" dirty="0"/>
              <a:t>. Un cik </a:t>
            </a:r>
            <a:r>
              <a:rPr lang="lv-LV" sz="2600" b="1" dirty="0"/>
              <a:t>traki</a:t>
            </a:r>
            <a:r>
              <a:rPr lang="lv-LV" sz="2600" dirty="0"/>
              <a:t>, ka tu </a:t>
            </a:r>
            <a:r>
              <a:rPr lang="lv-LV" sz="2600" b="1" dirty="0"/>
              <a:t>pamosties</a:t>
            </a:r>
            <a:r>
              <a:rPr lang="lv-LV" sz="2600" dirty="0"/>
              <a:t> un </a:t>
            </a:r>
            <a:r>
              <a:rPr lang="lv-LV" sz="2600" b="1" dirty="0"/>
              <a:t>tev nav</a:t>
            </a:r>
            <a:r>
              <a:rPr lang="lv-LV" sz="2600" dirty="0"/>
              <a:t> tās </a:t>
            </a:r>
            <a:r>
              <a:rPr lang="lv-LV" sz="2600" b="1" dirty="0"/>
              <a:t>ticības eļļas</a:t>
            </a:r>
            <a:r>
              <a:rPr lang="lv-LV" sz="2600" dirty="0"/>
              <a:t>.</a:t>
            </a:r>
          </a:p>
          <a:p>
            <a:pPr>
              <a:buFontTx/>
              <a:buChar char="•"/>
            </a:pPr>
            <a:r>
              <a:rPr lang="lv-LV" sz="2600" dirty="0"/>
              <a:t>Bet </a:t>
            </a:r>
            <a:r>
              <a:rPr lang="lv-LV" sz="2600" b="1" dirty="0"/>
              <a:t>gudrajām</a:t>
            </a:r>
            <a:r>
              <a:rPr lang="lv-LV" sz="2600" dirty="0"/>
              <a:t>, kad </a:t>
            </a:r>
            <a:r>
              <a:rPr lang="lv-LV" sz="2600" b="1" dirty="0"/>
              <a:t>tās aizmigs</a:t>
            </a:r>
            <a:r>
              <a:rPr lang="lv-LV" sz="2600" dirty="0"/>
              <a:t>, </a:t>
            </a:r>
            <a:r>
              <a:rPr lang="lv-LV" sz="2600" b="1" dirty="0"/>
              <a:t>būs</a:t>
            </a:r>
            <a:r>
              <a:rPr lang="lv-LV" sz="2600" dirty="0"/>
              <a:t> </a:t>
            </a:r>
            <a:r>
              <a:rPr lang="lv-LV" sz="2600" b="1" dirty="0"/>
              <a:t>ticības eļļa</a:t>
            </a:r>
            <a:r>
              <a:rPr lang="lv-LV" sz="2600" dirty="0"/>
              <a:t> līdzi. Ja mēs </a:t>
            </a:r>
            <a:r>
              <a:rPr lang="lv-LV" sz="2600" b="1" dirty="0"/>
              <a:t>ticībā aizejam</a:t>
            </a:r>
            <a:r>
              <a:rPr lang="lv-LV" sz="2600" dirty="0"/>
              <a:t>, tad </a:t>
            </a:r>
            <a:r>
              <a:rPr lang="lv-LV" sz="2600" b="1" dirty="0"/>
              <a:t>ticībā</a:t>
            </a:r>
            <a:r>
              <a:rPr lang="lv-LV" sz="2600" dirty="0"/>
              <a:t> arī </a:t>
            </a:r>
            <a:r>
              <a:rPr lang="lv-LV" sz="2600" b="1" dirty="0"/>
              <a:t>celsimies augšā</a:t>
            </a:r>
            <a:r>
              <a:rPr lang="lv-LV" sz="2600" dirty="0"/>
              <a:t>. Tas </a:t>
            </a:r>
            <a:r>
              <a:rPr lang="lv-LV" sz="2600" b="1" dirty="0"/>
              <a:t>kā</a:t>
            </a:r>
            <a:r>
              <a:rPr lang="lv-LV" sz="2600" dirty="0"/>
              <a:t> tu </a:t>
            </a:r>
            <a:r>
              <a:rPr lang="lv-LV" sz="2600" b="1" dirty="0"/>
              <a:t>pamosties</a:t>
            </a:r>
            <a:r>
              <a:rPr lang="lv-LV" sz="2600" dirty="0"/>
              <a:t>, ir </a:t>
            </a:r>
            <a:r>
              <a:rPr lang="lv-LV" sz="2600" b="1" dirty="0"/>
              <a:t>atkarīgs</a:t>
            </a:r>
            <a:r>
              <a:rPr lang="lv-LV" sz="2600" dirty="0"/>
              <a:t> no tā, kā tu </a:t>
            </a:r>
            <a:r>
              <a:rPr lang="lv-LV" sz="2600" b="1" dirty="0"/>
              <a:t>aizmiedz</a:t>
            </a:r>
            <a:r>
              <a:rPr lang="lv-LV" sz="2600" dirty="0"/>
              <a:t>.</a:t>
            </a:r>
          </a:p>
        </p:txBody>
      </p:sp>
      <p:pic>
        <p:nvPicPr>
          <p:cNvPr id="6150" name="Picture 6" descr="tenvirg2"/>
          <p:cNvPicPr>
            <a:picLocks noChangeAspect="1" noChangeArrowheads="1"/>
          </p:cNvPicPr>
          <p:nvPr/>
        </p:nvPicPr>
        <p:blipFill>
          <a:blip r:embed="rId2"/>
          <a:srcRect/>
          <a:stretch>
            <a:fillRect/>
          </a:stretch>
        </p:blipFill>
        <p:spPr bwMode="auto">
          <a:xfrm>
            <a:off x="5929322" y="1357298"/>
            <a:ext cx="3198288" cy="487205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4294967295"/>
          </p:nvPr>
        </p:nvSpPr>
        <p:spPr>
          <a:xfrm>
            <a:off x="-214313" y="0"/>
            <a:ext cx="9358313" cy="1557338"/>
          </a:xfrm>
        </p:spPr>
        <p:txBody>
          <a:bodyPr/>
          <a:lstStyle/>
          <a:p>
            <a:pPr algn="just" eaLnBrk="1" hangingPunct="1">
              <a:buFontTx/>
              <a:buNone/>
            </a:pPr>
            <a:r>
              <a:rPr lang="lv-LV" sz="2800" i="1" smtClean="0"/>
              <a:t>          </a:t>
            </a:r>
            <a:endParaRPr lang="lv-LV" sz="5400" smtClean="0"/>
          </a:p>
        </p:txBody>
      </p:sp>
      <p:sp>
        <p:nvSpPr>
          <p:cNvPr id="7" name="Rectangle 6"/>
          <p:cNvSpPr>
            <a:spLocks noChangeArrowheads="1"/>
          </p:cNvSpPr>
          <p:nvPr/>
        </p:nvSpPr>
        <p:spPr bwMode="auto">
          <a:xfrm>
            <a:off x="0" y="1714488"/>
            <a:ext cx="9144000" cy="2282825"/>
          </a:xfrm>
          <a:prstGeom prst="rect">
            <a:avLst/>
          </a:prstGeom>
          <a:noFill/>
          <a:ln w="9525">
            <a:noFill/>
            <a:miter lim="800000"/>
            <a:headEnd/>
            <a:tailEnd/>
          </a:ln>
        </p:spPr>
        <p:txBody>
          <a:bodyPr>
            <a:spAutoFit/>
          </a:bodyPr>
          <a:lstStyle/>
          <a:p>
            <a:pPr>
              <a:buFontTx/>
              <a:buChar char="•"/>
            </a:pPr>
            <a:r>
              <a:rPr lang="lv-LV" sz="2400" dirty="0"/>
              <a:t>Tās </a:t>
            </a:r>
            <a:r>
              <a:rPr lang="lv-LV" sz="2400" b="1" dirty="0" err="1"/>
              <a:t>muļķās</a:t>
            </a:r>
            <a:r>
              <a:rPr lang="lv-LV" sz="2400" dirty="0"/>
              <a:t> ir kā </a:t>
            </a:r>
            <a:r>
              <a:rPr lang="lv-LV" sz="2400" b="1" dirty="0"/>
              <a:t>Eiropas baznīcas</a:t>
            </a:r>
            <a:r>
              <a:rPr lang="lv-LV" sz="2400" dirty="0"/>
              <a:t>, kas saka </a:t>
            </a:r>
            <a:r>
              <a:rPr lang="lv-LV" sz="2400" b="1" dirty="0"/>
              <a:t>mums</a:t>
            </a:r>
            <a:r>
              <a:rPr lang="lv-LV" sz="2400" dirty="0"/>
              <a:t> tā </a:t>
            </a:r>
            <a:r>
              <a:rPr lang="lv-LV" sz="2400" b="1" dirty="0"/>
              <a:t>ticība</a:t>
            </a:r>
            <a:r>
              <a:rPr lang="lv-LV" sz="2400" dirty="0"/>
              <a:t> tāda </a:t>
            </a:r>
            <a:r>
              <a:rPr lang="lv-LV" sz="2400" b="1" dirty="0"/>
              <a:t>padzisusi</a:t>
            </a:r>
            <a:r>
              <a:rPr lang="lv-LV" sz="2400" dirty="0"/>
              <a:t>, </a:t>
            </a:r>
            <a:r>
              <a:rPr lang="lv-LV" sz="2400" b="1" dirty="0"/>
              <a:t>nāciet</a:t>
            </a:r>
            <a:r>
              <a:rPr lang="lv-LV" sz="2400" dirty="0"/>
              <a:t> mums </a:t>
            </a:r>
            <a:r>
              <a:rPr lang="lv-LV" sz="2400" b="1" dirty="0"/>
              <a:t>aizdedziniet</a:t>
            </a:r>
            <a:r>
              <a:rPr lang="lv-LV" sz="2400" dirty="0"/>
              <a:t>. </a:t>
            </a:r>
          </a:p>
          <a:p>
            <a:pPr>
              <a:buFontTx/>
              <a:buChar char="•"/>
            </a:pPr>
            <a:r>
              <a:rPr lang="lv-LV" sz="2400" dirty="0"/>
              <a:t>Bet </a:t>
            </a:r>
            <a:r>
              <a:rPr lang="lv-LV" sz="2400" b="1" dirty="0"/>
              <a:t>neņemiet</a:t>
            </a:r>
            <a:r>
              <a:rPr lang="lv-LV" sz="2400" dirty="0"/>
              <a:t> </a:t>
            </a:r>
            <a:r>
              <a:rPr lang="lv-LV" sz="2400" b="1" dirty="0"/>
              <a:t>mums nost</a:t>
            </a:r>
            <a:r>
              <a:rPr lang="lv-LV" sz="2400" dirty="0"/>
              <a:t>, bet </a:t>
            </a:r>
            <a:r>
              <a:rPr lang="lv-LV" sz="2400" b="1" dirty="0"/>
              <a:t>ejiet</a:t>
            </a:r>
            <a:r>
              <a:rPr lang="lv-LV" sz="2400" dirty="0"/>
              <a:t> </a:t>
            </a:r>
            <a:r>
              <a:rPr lang="lv-LV" sz="2400" b="1" dirty="0"/>
              <a:t>tur</a:t>
            </a:r>
            <a:r>
              <a:rPr lang="lv-LV" sz="2400" dirty="0"/>
              <a:t>, kur </a:t>
            </a:r>
            <a:r>
              <a:rPr lang="lv-LV" sz="2400" b="1" dirty="0"/>
              <a:t>mēs to dabūjām – pie uzticības Svētajiem Rakstiem</a:t>
            </a:r>
            <a:r>
              <a:rPr lang="lv-LV" sz="2400" dirty="0"/>
              <a:t>.</a:t>
            </a:r>
          </a:p>
          <a:p>
            <a:pPr>
              <a:buFontTx/>
              <a:buChar char="•"/>
            </a:pPr>
            <a:r>
              <a:rPr lang="lv-LV" sz="2400" b="1" dirty="0"/>
              <a:t>Bezdievībai</a:t>
            </a:r>
            <a:r>
              <a:rPr lang="lv-LV" sz="2400" dirty="0"/>
              <a:t> ar </a:t>
            </a:r>
            <a:r>
              <a:rPr lang="lv-LV" sz="2400" b="1" dirty="0"/>
              <a:t>ticību</a:t>
            </a:r>
            <a:r>
              <a:rPr lang="lv-LV" sz="2400" dirty="0"/>
              <a:t> </a:t>
            </a:r>
            <a:r>
              <a:rPr lang="lv-LV" sz="2400" b="1" dirty="0"/>
              <a:t>kopā</a:t>
            </a:r>
            <a:r>
              <a:rPr lang="lv-LV" sz="2400" dirty="0"/>
              <a:t> ejot jau </a:t>
            </a:r>
            <a:r>
              <a:rPr lang="lv-LV" sz="2400" b="1" dirty="0"/>
              <a:t>nav bīstami</a:t>
            </a:r>
            <a:r>
              <a:rPr lang="lv-LV" sz="2400" dirty="0"/>
              <a:t> </a:t>
            </a:r>
            <a:r>
              <a:rPr lang="lv-LV" sz="2400" b="1" dirty="0"/>
              <a:t>bezdievīgajiem</a:t>
            </a:r>
            <a:r>
              <a:rPr lang="lv-LV" sz="2400" dirty="0"/>
              <a:t>, bet </a:t>
            </a:r>
            <a:r>
              <a:rPr lang="lv-LV" sz="2400" b="1" dirty="0"/>
              <a:t>ticīgajiem</a:t>
            </a:r>
            <a:r>
              <a:rPr lang="lv-LV" sz="2400" dirty="0"/>
              <a:t>. </a:t>
            </a:r>
            <a:r>
              <a:rPr lang="lv-LV" sz="2400" b="1" dirty="0"/>
              <a:t>Veselība nelīp, līp slimība!</a:t>
            </a:r>
            <a:endParaRPr lang="lv-LV" sz="3600" b="1" dirty="0"/>
          </a:p>
        </p:txBody>
      </p:sp>
      <p:sp>
        <p:nvSpPr>
          <p:cNvPr id="7173" name="Rectangle 5"/>
          <p:cNvSpPr>
            <a:spLocks noChangeArrowheads="1"/>
          </p:cNvSpPr>
          <p:nvPr/>
        </p:nvSpPr>
        <p:spPr bwMode="auto">
          <a:xfrm>
            <a:off x="0" y="0"/>
            <a:ext cx="9144000" cy="1798638"/>
          </a:xfrm>
          <a:prstGeom prst="rect">
            <a:avLst/>
          </a:prstGeom>
          <a:noFill/>
          <a:ln w="9525">
            <a:noFill/>
            <a:miter lim="800000"/>
            <a:headEnd/>
            <a:tailEnd/>
          </a:ln>
        </p:spPr>
        <p:txBody>
          <a:bodyPr>
            <a:spAutoFit/>
          </a:bodyPr>
          <a:lstStyle/>
          <a:p>
            <a:pPr>
              <a:lnSpc>
                <a:spcPct val="80000"/>
              </a:lnSpc>
              <a:spcBef>
                <a:spcPct val="20000"/>
              </a:spcBef>
            </a:pPr>
            <a:r>
              <a:rPr lang="lv-LV" sz="2800" i="1"/>
              <a:t>7 Tad visas desmit jaunavas uzcēlās un sagatavoja savus lukturus. 8 Nu nesaprātīgās lūdza saprātīgajām: dodiet mums no savas eļļas, jo mūsu lukturi izdziest. 9 Bet saprātīgās atbildēja: nē! Tā nepietiks ne mums, ne jums. Labāk ejiet pie tirgotājiem un nopērciet sev.</a:t>
            </a:r>
          </a:p>
        </p:txBody>
      </p:sp>
      <p:pic>
        <p:nvPicPr>
          <p:cNvPr id="7175" name="Picture 7" descr="10virgin"/>
          <p:cNvPicPr>
            <a:picLocks noChangeAspect="1" noChangeArrowheads="1"/>
          </p:cNvPicPr>
          <p:nvPr/>
        </p:nvPicPr>
        <p:blipFill>
          <a:blip r:embed="rId2"/>
          <a:srcRect/>
          <a:stretch>
            <a:fillRect/>
          </a:stretch>
        </p:blipFill>
        <p:spPr bwMode="auto">
          <a:xfrm>
            <a:off x="861720" y="3929067"/>
            <a:ext cx="7210741" cy="29289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173"/>
                                        </p:tgtEl>
                                        <p:attrNameLst>
                                          <p:attrName>style.visibility</p:attrName>
                                        </p:attrNameLst>
                                      </p:cBhvr>
                                      <p:to>
                                        <p:strVal val="visible"/>
                                      </p:to>
                                    </p:set>
                                    <p:anim calcmode="lin" valueType="num">
                                      <p:cBhvr additive="base">
                                        <p:cTn id="7" dur="500" fill="hold"/>
                                        <p:tgtEl>
                                          <p:spTgt spid="7173"/>
                                        </p:tgtEl>
                                        <p:attrNameLst>
                                          <p:attrName>ppt_x</p:attrName>
                                        </p:attrNameLst>
                                      </p:cBhvr>
                                      <p:tavLst>
                                        <p:tav tm="0">
                                          <p:val>
                                            <p:strVal val="#ppt_x"/>
                                          </p:val>
                                        </p:tav>
                                        <p:tav tm="100000">
                                          <p:val>
                                            <p:strVal val="#ppt_x"/>
                                          </p:val>
                                        </p:tav>
                                      </p:tavLst>
                                    </p:anim>
                                    <p:anim calcmode="lin" valueType="num">
                                      <p:cBhvr additive="base">
                                        <p:cTn id="8" dur="500" fill="hold"/>
                                        <p:tgtEl>
                                          <p:spTgt spid="717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2000"/>
                                        <p:tgtEl>
                                          <p:spTgt spid="71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26988"/>
            <a:ext cx="9467850" cy="1204913"/>
          </a:xfrm>
        </p:spPr>
        <p:txBody>
          <a:bodyPr/>
          <a:lstStyle/>
          <a:p>
            <a:pPr algn="just" eaLnBrk="1" hangingPunct="1">
              <a:lnSpc>
                <a:spcPct val="80000"/>
              </a:lnSpc>
              <a:buFontTx/>
              <a:buNone/>
            </a:pPr>
            <a:r>
              <a:rPr lang="lv-LV" sz="2400" i="1" smtClean="0"/>
              <a:t>    </a:t>
            </a:r>
            <a:r>
              <a:rPr lang="lv-LV" sz="2800" i="1" smtClean="0"/>
              <a:t>10 Kamēr viņas gāja pirkt, atnāca līgavainis, un tās, kuras bija gatavas, iegāja līdz ar viņu kāzu namā, un durvis tika aizslēgtas. 11 Vēlāk atnāca arī pārējās jaunavas un sauca: kungs, kungs, atver mums! 12 Bet viņš tām atbildēja: patiesi es jums saku: es jūs nepazīstu! – 13 Tādēļ esiet nomodā, jo jūs nezināt nedz to dienu, nedz stundu.</a:t>
            </a:r>
          </a:p>
        </p:txBody>
      </p:sp>
      <p:sp>
        <p:nvSpPr>
          <p:cNvPr id="7" name="Rectangle 6"/>
          <p:cNvSpPr>
            <a:spLocks noChangeArrowheads="1"/>
          </p:cNvSpPr>
          <p:nvPr/>
        </p:nvSpPr>
        <p:spPr bwMode="auto">
          <a:xfrm>
            <a:off x="0" y="2349500"/>
            <a:ext cx="5580063" cy="4614863"/>
          </a:xfrm>
          <a:prstGeom prst="rect">
            <a:avLst/>
          </a:prstGeom>
          <a:noFill/>
          <a:ln w="9525">
            <a:noFill/>
            <a:miter lim="800000"/>
            <a:headEnd/>
            <a:tailEnd/>
          </a:ln>
        </p:spPr>
        <p:txBody>
          <a:bodyPr>
            <a:spAutoFit/>
          </a:bodyPr>
          <a:lstStyle/>
          <a:p>
            <a:pPr>
              <a:buFontTx/>
              <a:buChar char="•"/>
            </a:pPr>
            <a:r>
              <a:rPr lang="lv-LV" sz="2700" b="1"/>
              <a:t>Jēzus</a:t>
            </a:r>
            <a:r>
              <a:rPr lang="lv-LV" sz="2700"/>
              <a:t> visu </a:t>
            </a:r>
            <a:r>
              <a:rPr lang="lv-LV" sz="2700" b="1"/>
              <a:t>Savu Baznīcu</a:t>
            </a:r>
            <a:r>
              <a:rPr lang="lv-LV" sz="2700"/>
              <a:t> aicina uz </a:t>
            </a:r>
            <a:r>
              <a:rPr lang="lv-LV" sz="2700" b="1"/>
              <a:t>debesu kāzu mielastu</a:t>
            </a:r>
            <a:r>
              <a:rPr lang="lv-LV" sz="2700"/>
              <a:t>, bet </a:t>
            </a:r>
            <a:r>
              <a:rPr lang="lv-LV" sz="2700" b="1"/>
              <a:t>ne visi</a:t>
            </a:r>
            <a:r>
              <a:rPr lang="lv-LV" sz="2700"/>
              <a:t>, kas būs </a:t>
            </a:r>
            <a:r>
              <a:rPr lang="lv-LV" sz="2700" b="1"/>
              <a:t>kristīti</a:t>
            </a:r>
            <a:r>
              <a:rPr lang="lv-LV" sz="2700"/>
              <a:t>, </a:t>
            </a:r>
            <a:r>
              <a:rPr lang="lv-LV" sz="2700" b="1"/>
              <a:t>iesvētīti</a:t>
            </a:r>
            <a:r>
              <a:rPr lang="lv-LV" sz="2700"/>
              <a:t> </a:t>
            </a:r>
            <a:r>
              <a:rPr lang="lv-LV" sz="2700" b="1"/>
              <a:t>draudžu locekļi</a:t>
            </a:r>
            <a:r>
              <a:rPr lang="lv-LV" sz="2700"/>
              <a:t> tur </a:t>
            </a:r>
            <a:r>
              <a:rPr lang="lv-LV" sz="2700" b="1"/>
              <a:t>ieies</a:t>
            </a:r>
            <a:r>
              <a:rPr lang="lv-LV" sz="2700"/>
              <a:t>, bet tie, kam </a:t>
            </a:r>
            <a:r>
              <a:rPr lang="lv-LV" sz="2700" b="1"/>
              <a:t>ticība</a:t>
            </a:r>
            <a:r>
              <a:rPr lang="lv-LV" sz="2700"/>
              <a:t> </a:t>
            </a:r>
            <a:r>
              <a:rPr lang="lv-LV" sz="2700" b="1"/>
              <a:t>būs sirdī</a:t>
            </a:r>
            <a:r>
              <a:rPr lang="lv-LV" sz="2700"/>
              <a:t>.</a:t>
            </a:r>
          </a:p>
          <a:p>
            <a:pPr>
              <a:buFontTx/>
              <a:buChar char="•"/>
            </a:pPr>
            <a:r>
              <a:rPr lang="lv-LV" sz="2700" b="1"/>
              <a:t>Ieradums</a:t>
            </a:r>
            <a:r>
              <a:rPr lang="lv-LV" sz="2700"/>
              <a:t> nākt </a:t>
            </a:r>
            <a:r>
              <a:rPr lang="lv-LV" sz="2700" b="1"/>
              <a:t>baznīcā</a:t>
            </a:r>
            <a:r>
              <a:rPr lang="lv-LV" sz="2700"/>
              <a:t> ir </a:t>
            </a:r>
            <a:r>
              <a:rPr lang="lv-LV" sz="2700" b="1"/>
              <a:t>laba</a:t>
            </a:r>
            <a:r>
              <a:rPr lang="lv-LV" sz="2700"/>
              <a:t> </a:t>
            </a:r>
            <a:r>
              <a:rPr lang="lv-LV" sz="2700" b="1"/>
              <a:t>lieta.</a:t>
            </a:r>
            <a:r>
              <a:rPr lang="lv-LV" sz="2700"/>
              <a:t> Un ka </a:t>
            </a:r>
            <a:r>
              <a:rPr lang="lv-LV" sz="2700" b="1"/>
              <a:t>cilvēks jūtās slikti</a:t>
            </a:r>
            <a:r>
              <a:rPr lang="lv-LV" sz="2700"/>
              <a:t>, ka </a:t>
            </a:r>
            <a:r>
              <a:rPr lang="lv-LV" sz="2700" b="1"/>
              <a:t>baznīcā nav bijis</a:t>
            </a:r>
            <a:r>
              <a:rPr lang="lv-LV" sz="2700"/>
              <a:t> – </a:t>
            </a:r>
            <a:r>
              <a:rPr lang="lv-LV" sz="2700" b="1"/>
              <a:t>arī labi</a:t>
            </a:r>
            <a:r>
              <a:rPr lang="lv-LV" sz="2700"/>
              <a:t>. Tas </a:t>
            </a:r>
            <a:r>
              <a:rPr lang="lv-LV" sz="2700" b="1"/>
              <a:t>palīdz grūtajos brīžos</a:t>
            </a:r>
            <a:r>
              <a:rPr lang="lv-LV" sz="2700"/>
              <a:t>. Viņš </a:t>
            </a:r>
            <a:r>
              <a:rPr lang="lv-LV" sz="2700" b="1"/>
              <a:t>saprot</a:t>
            </a:r>
            <a:r>
              <a:rPr lang="lv-LV" sz="2700"/>
              <a:t>, ka ir </a:t>
            </a:r>
            <a:r>
              <a:rPr lang="lv-LV" sz="2700" b="1"/>
              <a:t>jānāk tāpēc</a:t>
            </a:r>
            <a:r>
              <a:rPr lang="lv-LV" sz="2700"/>
              <a:t>, ka </a:t>
            </a:r>
            <a:r>
              <a:rPr lang="lv-LV" sz="2700" b="1"/>
              <a:t>tur ir jābūt</a:t>
            </a:r>
            <a:r>
              <a:rPr lang="lv-LV" sz="2700"/>
              <a:t>.</a:t>
            </a:r>
          </a:p>
        </p:txBody>
      </p:sp>
      <p:pic>
        <p:nvPicPr>
          <p:cNvPr id="8200" name="Picture 8" descr="lamp-virgins-disciples"/>
          <p:cNvPicPr>
            <a:picLocks noChangeAspect="1" noChangeArrowheads="1"/>
          </p:cNvPicPr>
          <p:nvPr/>
        </p:nvPicPr>
        <p:blipFill>
          <a:blip r:embed="rId2"/>
          <a:srcRect/>
          <a:stretch>
            <a:fillRect/>
          </a:stretch>
        </p:blipFill>
        <p:spPr bwMode="auto">
          <a:xfrm>
            <a:off x="5429256" y="2142108"/>
            <a:ext cx="3714744" cy="44936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200"/>
                                        </p:tgtEl>
                                        <p:attrNameLst>
                                          <p:attrName>style.visibility</p:attrName>
                                        </p:attrNameLst>
                                      </p:cBhvr>
                                      <p:to>
                                        <p:strVal val="visible"/>
                                      </p:to>
                                    </p:set>
                                    <p:animEffect transition="in" filter="fade">
                                      <p:cBhvr>
                                        <p:cTn id="11" dur="2000"/>
                                        <p:tgtEl>
                                          <p:spTgt spid="820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20713"/>
            <a:ext cx="9144000" cy="2677656"/>
          </a:xfrm>
          <a:prstGeom prst="rect">
            <a:avLst/>
          </a:prstGeom>
          <a:noFill/>
          <a:ln w="9525">
            <a:noFill/>
            <a:miter lim="800000"/>
            <a:headEnd/>
            <a:tailEnd/>
          </a:ln>
        </p:spPr>
        <p:txBody>
          <a:bodyPr>
            <a:spAutoFit/>
          </a:bodyPr>
          <a:lstStyle/>
          <a:p>
            <a:pPr>
              <a:buFontTx/>
              <a:buChar char="•"/>
            </a:pPr>
            <a:r>
              <a:rPr lang="lv-LV" sz="2800" b="1" dirty="0"/>
              <a:t>5 saprātīgās jaunavas</a:t>
            </a:r>
            <a:r>
              <a:rPr lang="lv-LV" sz="2800" dirty="0"/>
              <a:t> ir </a:t>
            </a:r>
            <a:r>
              <a:rPr lang="lv-LV" sz="2800" b="1" dirty="0"/>
              <a:t>patiesi ticīgas</a:t>
            </a:r>
            <a:r>
              <a:rPr lang="lv-LV" sz="2800" dirty="0"/>
              <a:t> </a:t>
            </a:r>
            <a:r>
              <a:rPr lang="lv-LV" sz="2800" b="1" dirty="0"/>
              <a:t>jaunietes</a:t>
            </a:r>
            <a:r>
              <a:rPr lang="lv-LV" sz="2800" dirty="0"/>
              <a:t>.</a:t>
            </a:r>
          </a:p>
          <a:p>
            <a:pPr>
              <a:buFontTx/>
              <a:buChar char="•"/>
            </a:pPr>
            <a:r>
              <a:rPr lang="lv-LV" sz="2800" b="1" dirty="0"/>
              <a:t>5 </a:t>
            </a:r>
            <a:r>
              <a:rPr lang="lv-LV" sz="2800" b="1" dirty="0" err="1"/>
              <a:t>muļķās</a:t>
            </a:r>
            <a:r>
              <a:rPr lang="lv-LV" sz="2800" dirty="0"/>
              <a:t> </a:t>
            </a:r>
            <a:r>
              <a:rPr lang="lv-LV" sz="2800" b="1" dirty="0"/>
              <a:t>jaunavas</a:t>
            </a:r>
            <a:r>
              <a:rPr lang="lv-LV" sz="2800" dirty="0"/>
              <a:t> ir </a:t>
            </a:r>
            <a:r>
              <a:rPr lang="lv-LV" sz="2800" b="1" dirty="0"/>
              <a:t>neticīgas jaunietes</a:t>
            </a:r>
            <a:r>
              <a:rPr lang="lv-LV" sz="2800" dirty="0"/>
              <a:t>.</a:t>
            </a:r>
          </a:p>
          <a:p>
            <a:pPr>
              <a:buFontTx/>
              <a:buChar char="•"/>
            </a:pPr>
            <a:r>
              <a:rPr lang="lv-LV" sz="2800" b="1" dirty="0" smtClean="0"/>
              <a:t>N</a:t>
            </a:r>
            <a:r>
              <a:rPr lang="lv-LV" sz="2800" b="1" dirty="0" smtClean="0"/>
              <a:t>ebūsim</a:t>
            </a:r>
            <a:r>
              <a:rPr lang="lv-LV" sz="2800" dirty="0" smtClean="0"/>
              <a:t> </a:t>
            </a:r>
            <a:r>
              <a:rPr lang="lv-LV" sz="2800" b="1" dirty="0"/>
              <a:t>mēs</a:t>
            </a:r>
            <a:r>
              <a:rPr lang="lv-LV" sz="2800" dirty="0"/>
              <a:t> pie </a:t>
            </a:r>
            <a:r>
              <a:rPr lang="lv-LV" sz="2800" b="1" dirty="0"/>
              <a:t>muļķīgās</a:t>
            </a:r>
            <a:r>
              <a:rPr lang="lv-LV" sz="2800" dirty="0"/>
              <a:t>, </a:t>
            </a:r>
            <a:r>
              <a:rPr lang="lv-LV" sz="2800" b="1" dirty="0"/>
              <a:t>ārējās</a:t>
            </a:r>
            <a:r>
              <a:rPr lang="lv-LV" sz="2800" dirty="0"/>
              <a:t>, </a:t>
            </a:r>
            <a:r>
              <a:rPr lang="lv-LV" sz="2800" b="1" dirty="0"/>
              <a:t>neticīgās</a:t>
            </a:r>
            <a:r>
              <a:rPr lang="lv-LV" sz="2800" dirty="0"/>
              <a:t> </a:t>
            </a:r>
            <a:r>
              <a:rPr lang="lv-LV" sz="2800" b="1" dirty="0" smtClean="0"/>
              <a:t>baznīcas daļas</a:t>
            </a:r>
            <a:r>
              <a:rPr lang="lv-LV" sz="2800" dirty="0" smtClean="0"/>
              <a:t>, </a:t>
            </a:r>
            <a:r>
              <a:rPr lang="lv-LV" sz="2800" dirty="0"/>
              <a:t>bet </a:t>
            </a:r>
            <a:r>
              <a:rPr lang="lv-LV" sz="2800" b="1" dirty="0"/>
              <a:t>turēsim gudri</a:t>
            </a:r>
            <a:r>
              <a:rPr lang="lv-LV" sz="2800" dirty="0"/>
              <a:t> </a:t>
            </a:r>
            <a:r>
              <a:rPr lang="lv-LV" sz="2800" b="1" dirty="0"/>
              <a:t>ticības</a:t>
            </a:r>
            <a:r>
              <a:rPr lang="lv-LV" sz="2800" dirty="0"/>
              <a:t> eļļas </a:t>
            </a:r>
            <a:r>
              <a:rPr lang="lv-LV" sz="2800" b="1" dirty="0"/>
              <a:t>liesmas sirdī</a:t>
            </a:r>
            <a:r>
              <a:rPr lang="lv-LV" sz="2800" dirty="0"/>
              <a:t> </a:t>
            </a:r>
            <a:r>
              <a:rPr lang="lv-LV" sz="2800" b="1" dirty="0"/>
              <a:t>aizdegtas</a:t>
            </a:r>
            <a:r>
              <a:rPr lang="lv-LV" sz="2800" dirty="0"/>
              <a:t>, lai varētu ieiet </a:t>
            </a:r>
            <a:r>
              <a:rPr lang="lv-LV" sz="2800" b="1" dirty="0"/>
              <a:t>debesu mielastā</a:t>
            </a:r>
            <a:r>
              <a:rPr lang="lv-LV" sz="2800" dirty="0"/>
              <a:t> ar </a:t>
            </a:r>
            <a:r>
              <a:rPr lang="lv-LV" sz="2800" b="1" dirty="0"/>
              <a:t>Kungu</a:t>
            </a:r>
            <a:r>
              <a:rPr lang="lv-LV" sz="2800" dirty="0"/>
              <a:t>. Āmen</a:t>
            </a:r>
          </a:p>
        </p:txBody>
      </p:sp>
      <p:pic>
        <p:nvPicPr>
          <p:cNvPr id="10250" name="Picture 10"/>
          <p:cNvPicPr>
            <a:picLocks noChangeAspect="1" noChangeArrowheads="1"/>
          </p:cNvPicPr>
          <p:nvPr/>
        </p:nvPicPr>
        <p:blipFill>
          <a:blip r:embed="rId2"/>
          <a:srcRect/>
          <a:stretch>
            <a:fillRect/>
          </a:stretch>
        </p:blipFill>
        <p:spPr bwMode="auto">
          <a:xfrm>
            <a:off x="642910" y="3129477"/>
            <a:ext cx="7753632" cy="372852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50"/>
                                        </p:tgtEl>
                                        <p:attrNameLst>
                                          <p:attrName>style.visibility</p:attrName>
                                        </p:attrNameLst>
                                      </p:cBhvr>
                                      <p:to>
                                        <p:strVal val="visible"/>
                                      </p:to>
                                    </p:set>
                                    <p:animEffect transition="in" filter="fade">
                                      <p:cBhvr>
                                        <p:cTn id="11" dur="2000"/>
                                        <p:tgtEl>
                                          <p:spTgt spid="102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2227</TotalTime>
  <Words>821</Words>
  <Application>Microsoft Office PowerPoint</Application>
  <PresentationFormat>On-screen Show (4:3)</PresentationFormat>
  <Paragraphs>37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Mt.25:1-13 Desmit jaunavas</vt:lpstr>
      <vt:lpstr>Mt.25:1-13 Desmit jaunavas</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Admin</cp:lastModifiedBy>
  <cp:revision>59</cp:revision>
  <dcterms:created xsi:type="dcterms:W3CDTF">2010-10-07T14:46:11Z</dcterms:created>
  <dcterms:modified xsi:type="dcterms:W3CDTF">2019-11-25T09:05:55Z</dcterms:modified>
</cp:coreProperties>
</file>