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7" r:id="rId2"/>
    <p:sldId id="258" r:id="rId3"/>
    <p:sldId id="259" r:id="rId4"/>
    <p:sldId id="260" r:id="rId5"/>
    <p:sldId id="261" r:id="rId6"/>
    <p:sldId id="262" r:id="rId7"/>
    <p:sldId id="263" r:id="rId8"/>
    <p:sldId id="264" r:id="rId9"/>
    <p:sldId id="265" r:id="rId10"/>
    <p:sldId id="266" r:id="rId11"/>
    <p:sldId id="267" r:id="rId12"/>
    <p:sldId id="268" r:id="rId1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68" d="100"/>
          <a:sy n="68" d="100"/>
        </p:scale>
        <p:origin x="-1446"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DE1ED066-9130-45FE-94F4-6254F6F2C09D}" type="datetimeFigureOut">
              <a:rPr lang="en-US" smtClean="0"/>
              <a:t>3/31/2018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AD2248B-EC6B-4465-A411-10864B90C375}"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E1ED066-9130-45FE-94F4-6254F6F2C09D}" type="datetimeFigureOut">
              <a:rPr lang="en-US" smtClean="0"/>
              <a:t>3/31/2018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AD2248B-EC6B-4465-A411-10864B90C375}"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E1ED066-9130-45FE-94F4-6254F6F2C09D}" type="datetimeFigureOut">
              <a:rPr lang="en-US" smtClean="0"/>
              <a:t>3/31/2018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AD2248B-EC6B-4465-A411-10864B90C375}"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E1ED066-9130-45FE-94F4-6254F6F2C09D}" type="datetimeFigureOut">
              <a:rPr lang="en-US" smtClean="0"/>
              <a:t>3/31/2018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AD2248B-EC6B-4465-A411-10864B90C375}"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E1ED066-9130-45FE-94F4-6254F6F2C09D}" type="datetimeFigureOut">
              <a:rPr lang="en-US" smtClean="0"/>
              <a:t>3/31/2018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AD2248B-EC6B-4465-A411-10864B90C375}"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DE1ED066-9130-45FE-94F4-6254F6F2C09D}" type="datetimeFigureOut">
              <a:rPr lang="en-US" smtClean="0"/>
              <a:t>3/31/2018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AD2248B-EC6B-4465-A411-10864B90C375}"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DE1ED066-9130-45FE-94F4-6254F6F2C09D}" type="datetimeFigureOut">
              <a:rPr lang="en-US" smtClean="0"/>
              <a:t>3/31/2018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AD2248B-EC6B-4465-A411-10864B90C375}"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DE1ED066-9130-45FE-94F4-6254F6F2C09D}" type="datetimeFigureOut">
              <a:rPr lang="en-US" smtClean="0"/>
              <a:t>3/31/2018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AD2248B-EC6B-4465-A411-10864B90C375}"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E1ED066-9130-45FE-94F4-6254F6F2C09D}" type="datetimeFigureOut">
              <a:rPr lang="en-US" smtClean="0"/>
              <a:t>3/31/2018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AD2248B-EC6B-4465-A411-10864B90C375}"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E1ED066-9130-45FE-94F4-6254F6F2C09D}" type="datetimeFigureOut">
              <a:rPr lang="en-US" smtClean="0"/>
              <a:t>3/31/2018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AD2248B-EC6B-4465-A411-10864B90C375}"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E1ED066-9130-45FE-94F4-6254F6F2C09D}" type="datetimeFigureOut">
              <a:rPr lang="en-US" smtClean="0"/>
              <a:t>3/31/2018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AD2248B-EC6B-4465-A411-10864B90C375}"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FFEFD1"/>
            </a:gs>
            <a:gs pos="64999">
              <a:srgbClr val="F0EBD5"/>
            </a:gs>
            <a:gs pos="100000">
              <a:srgbClr val="D1C39F"/>
            </a:gs>
          </a:gsLst>
          <a:lin ang="5400000" scaled="0"/>
          <a:tileRect/>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E1ED066-9130-45FE-94F4-6254F6F2C09D}" type="datetimeFigureOut">
              <a:rPr lang="en-US" smtClean="0"/>
              <a:t>3/31/2018</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AD2248B-EC6B-4465-A411-10864B90C375}"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wmf"/><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1.wm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wm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a:xfrm>
            <a:off x="611188" y="404813"/>
            <a:ext cx="8175625" cy="738187"/>
          </a:xfrm>
        </p:spPr>
        <p:txBody>
          <a:bodyPr/>
          <a:lstStyle/>
          <a:p>
            <a:pPr eaLnBrk="1" hangingPunct="1"/>
            <a:r>
              <a:rPr lang="lv-LV" sz="4000" b="1" smtClean="0">
                <a:solidFill>
                  <a:schemeClr val="tx1"/>
                </a:solidFill>
              </a:rPr>
              <a:t>Lk.23:32-49 Jēzus krusta nāve</a:t>
            </a:r>
          </a:p>
        </p:txBody>
      </p:sp>
      <p:pic>
        <p:nvPicPr>
          <p:cNvPr id="2051" name="Picture 3" descr="DOVE019"/>
          <p:cNvPicPr>
            <a:picLocks noChangeAspect="1" noChangeArrowheads="1"/>
          </p:cNvPicPr>
          <p:nvPr/>
        </p:nvPicPr>
        <p:blipFill>
          <a:blip r:embed="rId2"/>
          <a:srcRect/>
          <a:stretch>
            <a:fillRect/>
          </a:stretch>
        </p:blipFill>
        <p:spPr bwMode="auto">
          <a:xfrm>
            <a:off x="107950" y="100013"/>
            <a:ext cx="920750" cy="1312862"/>
          </a:xfrm>
          <a:prstGeom prst="rect">
            <a:avLst/>
          </a:prstGeom>
          <a:noFill/>
          <a:ln w="9525">
            <a:noFill/>
            <a:miter lim="800000"/>
            <a:headEnd/>
            <a:tailEnd/>
          </a:ln>
        </p:spPr>
      </p:pic>
      <p:sp>
        <p:nvSpPr>
          <p:cNvPr id="2052" name="Text Box 6"/>
          <p:cNvSpPr txBox="1">
            <a:spLocks noChangeArrowheads="1"/>
          </p:cNvSpPr>
          <p:nvPr/>
        </p:nvSpPr>
        <p:spPr bwMode="auto">
          <a:xfrm>
            <a:off x="7429500" y="0"/>
            <a:ext cx="1714500" cy="400050"/>
          </a:xfrm>
          <a:prstGeom prst="rect">
            <a:avLst/>
          </a:prstGeom>
          <a:noFill/>
          <a:ln w="9525">
            <a:noFill/>
            <a:miter lim="800000"/>
            <a:headEnd/>
            <a:tailEnd/>
          </a:ln>
        </p:spPr>
        <p:txBody>
          <a:bodyPr>
            <a:spAutoFit/>
          </a:bodyPr>
          <a:lstStyle/>
          <a:p>
            <a:pPr>
              <a:spcBef>
                <a:spcPct val="50000"/>
              </a:spcBef>
            </a:pPr>
            <a:r>
              <a:rPr lang="lv-LV" sz="2000" dirty="0" smtClean="0"/>
              <a:t>31.mar.2018.</a:t>
            </a:r>
            <a:endParaRPr lang="lv-LV" sz="2000" dirty="0"/>
          </a:p>
        </p:txBody>
      </p:sp>
      <p:pic>
        <p:nvPicPr>
          <p:cNvPr id="2055" name="Picture 7" descr="http://3.bp.blogspot.com/_31NIzOOPjVs/TAuh8hVPL0I/AAAAAAAABk8/_Zh3itXzu9A/s1600/Did+Jesus+Die.jpg"/>
          <p:cNvPicPr>
            <a:picLocks noChangeAspect="1" noChangeArrowheads="1"/>
          </p:cNvPicPr>
          <p:nvPr/>
        </p:nvPicPr>
        <p:blipFill>
          <a:blip r:embed="rId3" cstate="print"/>
          <a:srcRect/>
          <a:stretch>
            <a:fillRect/>
          </a:stretch>
        </p:blipFill>
        <p:spPr bwMode="auto">
          <a:xfrm>
            <a:off x="181950" y="1712120"/>
            <a:ext cx="8604892" cy="4880130"/>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Rectangle 3"/>
          <p:cNvSpPr>
            <a:spLocks noGrp="1" noChangeArrowheads="1"/>
          </p:cNvSpPr>
          <p:nvPr>
            <p:ph type="body" idx="4294967295"/>
          </p:nvPr>
        </p:nvSpPr>
        <p:spPr>
          <a:xfrm>
            <a:off x="-323850" y="-26988"/>
            <a:ext cx="9396413" cy="1557338"/>
          </a:xfrm>
        </p:spPr>
        <p:txBody>
          <a:bodyPr/>
          <a:lstStyle/>
          <a:p>
            <a:pPr algn="just" eaLnBrk="1" hangingPunct="1">
              <a:lnSpc>
                <a:spcPct val="80000"/>
              </a:lnSpc>
              <a:buFontTx/>
              <a:buNone/>
            </a:pPr>
            <a:r>
              <a:rPr lang="lv-LV" sz="1000" i="1" smtClean="0"/>
              <a:t>          </a:t>
            </a:r>
            <a:r>
              <a:rPr lang="lv-LV" sz="2800" i="1" smtClean="0"/>
              <a:t>47 Un virsnieks, redzēdams, kas notika, Dievu teica: "Patiesi, šis bijis taisns cilvēks." 48 Un visi ļaudis, kas tur bija klāt un redzēja, kas notika, sita pa krūtīm un griezās atpakaļ.</a:t>
            </a:r>
            <a:r>
              <a:rPr lang="lv-LV" smtClean="0"/>
              <a:t> </a:t>
            </a:r>
          </a:p>
        </p:txBody>
      </p:sp>
      <p:sp>
        <p:nvSpPr>
          <p:cNvPr id="7" name="Rectangle 6"/>
          <p:cNvSpPr>
            <a:spLocks noChangeArrowheads="1"/>
          </p:cNvSpPr>
          <p:nvPr/>
        </p:nvSpPr>
        <p:spPr bwMode="auto">
          <a:xfrm>
            <a:off x="0" y="1314450"/>
            <a:ext cx="5940425" cy="5643563"/>
          </a:xfrm>
          <a:prstGeom prst="rect">
            <a:avLst/>
          </a:prstGeom>
          <a:noFill/>
          <a:ln w="9525">
            <a:noFill/>
            <a:miter lim="800000"/>
            <a:headEnd/>
            <a:tailEnd/>
          </a:ln>
        </p:spPr>
        <p:txBody>
          <a:bodyPr>
            <a:spAutoFit/>
          </a:bodyPr>
          <a:lstStyle/>
          <a:p>
            <a:pPr>
              <a:buFontTx/>
              <a:buChar char="•"/>
            </a:pPr>
            <a:r>
              <a:rPr lang="lv-LV" sz="2800" b="1" dirty="0"/>
              <a:t>Dieva godības apliecinājums</a:t>
            </a:r>
          </a:p>
          <a:p>
            <a:pPr>
              <a:buFontTx/>
              <a:buChar char="•"/>
            </a:pPr>
            <a:r>
              <a:rPr lang="lv-LV" sz="2800" dirty="0"/>
              <a:t>Virsnieks </a:t>
            </a:r>
            <a:r>
              <a:rPr lang="lv-LV" sz="2800" b="1" dirty="0"/>
              <a:t>saprata</a:t>
            </a:r>
            <a:r>
              <a:rPr lang="lv-LV" sz="2800" dirty="0"/>
              <a:t>, kas bija </a:t>
            </a:r>
            <a:r>
              <a:rPr lang="lv-LV" sz="2800" b="1" dirty="0" smtClean="0"/>
              <a:t>VIŅŠ</a:t>
            </a:r>
            <a:r>
              <a:rPr lang="lv-LV" sz="2800" dirty="0" smtClean="0"/>
              <a:t>, </a:t>
            </a:r>
            <a:r>
              <a:rPr lang="lv-LV" sz="2800" dirty="0"/>
              <a:t>kas šeit bija </a:t>
            </a:r>
            <a:r>
              <a:rPr lang="lv-LV" sz="2800" b="1" dirty="0"/>
              <a:t>piesists krustā</a:t>
            </a:r>
            <a:r>
              <a:rPr lang="lv-LV" sz="2800" dirty="0"/>
              <a:t>, un </a:t>
            </a:r>
            <a:r>
              <a:rPr lang="lv-LV" sz="2800" b="1" dirty="0"/>
              <a:t>apliecināja</a:t>
            </a:r>
            <a:r>
              <a:rPr lang="lv-LV" sz="2800" dirty="0"/>
              <a:t> to arī </a:t>
            </a:r>
            <a:r>
              <a:rPr lang="lv-LV" sz="2800" b="1" dirty="0"/>
              <a:t>apkārtējiem</a:t>
            </a:r>
          </a:p>
          <a:p>
            <a:pPr>
              <a:buFontTx/>
              <a:buChar char="•"/>
            </a:pPr>
            <a:r>
              <a:rPr lang="lv-LV" sz="2800" i="1" dirty="0"/>
              <a:t>Ļaudis iet mājās sizdami sev pie krūtīm</a:t>
            </a:r>
            <a:r>
              <a:rPr lang="lv-LV" sz="2800" dirty="0"/>
              <a:t>. – </a:t>
            </a:r>
            <a:r>
              <a:rPr lang="lv-LV" sz="2800" b="1" dirty="0"/>
              <a:t>Vainas apliecinājums</a:t>
            </a:r>
            <a:r>
              <a:rPr lang="lv-LV" sz="2800" dirty="0"/>
              <a:t>. Kā </a:t>
            </a:r>
            <a:r>
              <a:rPr lang="lv-LV" sz="2800" b="1" dirty="0"/>
              <a:t>muitnieks</a:t>
            </a:r>
            <a:r>
              <a:rPr lang="lv-LV" sz="2800" dirty="0"/>
              <a:t>, kas </a:t>
            </a:r>
            <a:r>
              <a:rPr lang="lv-LV" sz="2800" b="1" dirty="0"/>
              <a:t>sita sev pie krūtīm</a:t>
            </a:r>
            <a:r>
              <a:rPr lang="lv-LV" sz="2800" dirty="0"/>
              <a:t> un </a:t>
            </a:r>
            <a:r>
              <a:rPr lang="lv-LV" sz="2800" b="1" dirty="0"/>
              <a:t>nevarēja acis pacelt</a:t>
            </a:r>
            <a:r>
              <a:rPr lang="lv-LV" sz="2800" dirty="0"/>
              <a:t> pret Dievu. </a:t>
            </a:r>
          </a:p>
          <a:p>
            <a:pPr>
              <a:buFontTx/>
              <a:buChar char="•"/>
            </a:pPr>
            <a:r>
              <a:rPr lang="lv-LV" sz="2800" dirty="0"/>
              <a:t>Un tad </a:t>
            </a:r>
            <a:r>
              <a:rPr lang="lv-LV" sz="2800" b="1" dirty="0"/>
              <a:t>cilvēki vaimanā</a:t>
            </a:r>
            <a:r>
              <a:rPr lang="lv-LV" sz="2800" dirty="0"/>
              <a:t>, ka </a:t>
            </a:r>
            <a:r>
              <a:rPr lang="lv-LV" sz="2800" b="1" dirty="0"/>
              <a:t>nogalinājuši Jēzu</a:t>
            </a:r>
            <a:r>
              <a:rPr lang="lv-LV" sz="2800" dirty="0"/>
              <a:t>. Viņi </a:t>
            </a:r>
            <a:r>
              <a:rPr lang="lv-LV" sz="2800" b="1" dirty="0"/>
              <a:t>redz</a:t>
            </a:r>
            <a:r>
              <a:rPr lang="lv-LV" sz="2800" dirty="0"/>
              <a:t>, kādu </a:t>
            </a:r>
            <a:r>
              <a:rPr lang="lv-LV" sz="2800" b="1" dirty="0"/>
              <a:t>netaisnību</a:t>
            </a:r>
            <a:r>
              <a:rPr lang="lv-LV" sz="2800" dirty="0"/>
              <a:t> </a:t>
            </a:r>
            <a:r>
              <a:rPr lang="lv-LV" sz="2800" b="1" dirty="0"/>
              <a:t>viņi</a:t>
            </a:r>
            <a:r>
              <a:rPr lang="lv-LV" sz="2800" dirty="0"/>
              <a:t> ir </a:t>
            </a:r>
            <a:r>
              <a:rPr lang="lv-LV" sz="2800" b="1" dirty="0"/>
              <a:t>darījuši</a:t>
            </a:r>
            <a:r>
              <a:rPr lang="lv-LV" sz="2800" dirty="0"/>
              <a:t>, ka </a:t>
            </a:r>
            <a:r>
              <a:rPr lang="lv-LV" sz="2800" b="1" dirty="0"/>
              <a:t>Dieva dusmas</a:t>
            </a:r>
            <a:r>
              <a:rPr lang="lv-LV" sz="2800" dirty="0"/>
              <a:t> pār </a:t>
            </a:r>
            <a:r>
              <a:rPr lang="lv-LV" sz="2800" b="1" dirty="0"/>
              <a:t>viņiem nākušas</a:t>
            </a:r>
            <a:r>
              <a:rPr lang="lv-LV" sz="2800" dirty="0"/>
              <a:t>. </a:t>
            </a:r>
          </a:p>
        </p:txBody>
      </p:sp>
      <p:pic>
        <p:nvPicPr>
          <p:cNvPr id="27653" name="Picture 5"/>
          <p:cNvPicPr>
            <a:picLocks noChangeAspect="1" noChangeArrowheads="1"/>
          </p:cNvPicPr>
          <p:nvPr/>
        </p:nvPicPr>
        <p:blipFill>
          <a:blip r:embed="rId2" cstate="print"/>
          <a:srcRect l="16612" r="39961"/>
          <a:stretch>
            <a:fillRect/>
          </a:stretch>
        </p:blipFill>
        <p:spPr bwMode="auto">
          <a:xfrm>
            <a:off x="5940425" y="1325563"/>
            <a:ext cx="3203575" cy="5532437"/>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11267">
                                            <p:txEl>
                                              <p:pRg st="0" end="0"/>
                                            </p:txEl>
                                          </p:spTgt>
                                        </p:tgtEl>
                                        <p:attrNameLst>
                                          <p:attrName>style.visibility</p:attrName>
                                        </p:attrNameLst>
                                      </p:cBhvr>
                                      <p:to>
                                        <p:strVal val="visible"/>
                                      </p:to>
                                    </p:set>
                                    <p:anim calcmode="lin" valueType="num">
                                      <p:cBhvr additive="base">
                                        <p:cTn id="7" dur="500" fill="hold"/>
                                        <p:tgtEl>
                                          <p:spTgt spid="1126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1267">
                                            <p:txEl>
                                              <p:pRg st="0" end="0"/>
                                            </p:txEl>
                                          </p:spTgt>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7">
                                            <p:txEl>
                                              <p:pRg st="0" end="0"/>
                                            </p:txEl>
                                          </p:spTgt>
                                        </p:tgtEl>
                                        <p:attrNameLst>
                                          <p:attrName>style.visibility</p:attrName>
                                        </p:attrNameLst>
                                      </p:cBhvr>
                                      <p:to>
                                        <p:strVal val="visible"/>
                                      </p:to>
                                    </p:set>
                                    <p:anim calcmode="lin" valueType="num">
                                      <p:cBhvr additive="base">
                                        <p:cTn id="12"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7">
                                            <p:txEl>
                                              <p:pRg st="1" end="1"/>
                                            </p:txEl>
                                          </p:spTgt>
                                        </p:tgtEl>
                                        <p:attrNameLst>
                                          <p:attrName>style.visibility</p:attrName>
                                        </p:attrNameLst>
                                      </p:cBhvr>
                                      <p:to>
                                        <p:strVal val="visible"/>
                                      </p:to>
                                    </p:set>
                                    <p:anim calcmode="lin" valueType="num">
                                      <p:cBhvr additive="base">
                                        <p:cTn id="17"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fill="hold" nodeType="afterEffect">
                                  <p:stCondLst>
                                    <p:cond delay="0"/>
                                  </p:stCondLst>
                                  <p:childTnLst>
                                    <p:set>
                                      <p:cBhvr>
                                        <p:cTn id="21" dur="1" fill="hold">
                                          <p:stCondLst>
                                            <p:cond delay="0"/>
                                          </p:stCondLst>
                                        </p:cTn>
                                        <p:tgtEl>
                                          <p:spTgt spid="7">
                                            <p:txEl>
                                              <p:pRg st="2" end="2"/>
                                            </p:txEl>
                                          </p:spTgt>
                                        </p:tgtEl>
                                        <p:attrNameLst>
                                          <p:attrName>style.visibility</p:attrName>
                                        </p:attrNameLst>
                                      </p:cBhvr>
                                      <p:to>
                                        <p:strVal val="visible"/>
                                      </p:to>
                                    </p:set>
                                    <p:anim calcmode="lin" valueType="num">
                                      <p:cBhvr additive="base">
                                        <p:cTn id="22"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3"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par>
                          <p:cTn id="24" fill="hold">
                            <p:stCondLst>
                              <p:cond delay="2000"/>
                            </p:stCondLst>
                            <p:childTnLst>
                              <p:par>
                                <p:cTn id="25" presetID="2" presetClass="entr" presetSubtype="4" fill="hold" nodeType="afterEffect">
                                  <p:stCondLst>
                                    <p:cond delay="0"/>
                                  </p:stCondLst>
                                  <p:childTnLst>
                                    <p:set>
                                      <p:cBhvr>
                                        <p:cTn id="26" dur="1" fill="hold">
                                          <p:stCondLst>
                                            <p:cond delay="0"/>
                                          </p:stCondLst>
                                        </p:cTn>
                                        <p:tgtEl>
                                          <p:spTgt spid="7">
                                            <p:txEl>
                                              <p:pRg st="3" end="3"/>
                                            </p:txEl>
                                          </p:spTgt>
                                        </p:tgtEl>
                                        <p:attrNameLst>
                                          <p:attrName>style.visibility</p:attrName>
                                        </p:attrNameLst>
                                      </p:cBhvr>
                                      <p:to>
                                        <p:strVal val="visible"/>
                                      </p:to>
                                    </p:set>
                                    <p:anim calcmode="lin" valueType="num">
                                      <p:cBhvr additive="base">
                                        <p:cTn id="27"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Rectangle 2"/>
          <p:cNvSpPr>
            <a:spLocks noGrp="1" noChangeArrowheads="1"/>
          </p:cNvSpPr>
          <p:nvPr>
            <p:ph type="title" idx="4294967295"/>
          </p:nvPr>
        </p:nvSpPr>
        <p:spPr>
          <a:xfrm>
            <a:off x="0" y="0"/>
            <a:ext cx="5292725" cy="850900"/>
          </a:xfrm>
        </p:spPr>
        <p:txBody>
          <a:bodyPr/>
          <a:lstStyle/>
          <a:p>
            <a:pPr eaLnBrk="1" hangingPunct="1"/>
            <a:r>
              <a:rPr lang="lv-LV" b="1" smtClean="0">
                <a:solidFill>
                  <a:schemeClr val="tx1"/>
                </a:solidFill>
              </a:rPr>
              <a:t>Noslēgums</a:t>
            </a:r>
          </a:p>
        </p:txBody>
      </p:sp>
      <p:sp>
        <p:nvSpPr>
          <p:cNvPr id="7" name="Rectangle 6"/>
          <p:cNvSpPr>
            <a:spLocks noChangeArrowheads="1"/>
          </p:cNvSpPr>
          <p:nvPr/>
        </p:nvSpPr>
        <p:spPr bwMode="auto">
          <a:xfrm>
            <a:off x="0" y="765175"/>
            <a:ext cx="5508625" cy="6130925"/>
          </a:xfrm>
          <a:prstGeom prst="rect">
            <a:avLst/>
          </a:prstGeom>
          <a:noFill/>
          <a:ln w="9525">
            <a:noFill/>
            <a:miter lim="800000"/>
            <a:headEnd/>
            <a:tailEnd/>
          </a:ln>
        </p:spPr>
        <p:txBody>
          <a:bodyPr>
            <a:spAutoFit/>
          </a:bodyPr>
          <a:lstStyle/>
          <a:p>
            <a:pPr>
              <a:buFontTx/>
              <a:buChar char="•"/>
            </a:pPr>
            <a:r>
              <a:rPr lang="lv-LV" sz="2800"/>
              <a:t>Tā nu mēs redzam cik </a:t>
            </a:r>
            <a:r>
              <a:rPr lang="lv-LV" sz="2800" b="1"/>
              <a:t>dārgu samaksu</a:t>
            </a:r>
            <a:r>
              <a:rPr lang="lv-LV" sz="2800"/>
              <a:t> </a:t>
            </a:r>
            <a:r>
              <a:rPr lang="lv-LV" sz="2800" b="1"/>
              <a:t>Dievam nācās maksāt</a:t>
            </a:r>
            <a:r>
              <a:rPr lang="lv-LV" sz="2800"/>
              <a:t>, lai </a:t>
            </a:r>
            <a:r>
              <a:rPr lang="lv-LV" sz="2800" b="1"/>
              <a:t>mēs </a:t>
            </a:r>
            <a:r>
              <a:rPr lang="lv-LV" sz="2800"/>
              <a:t>varētu </a:t>
            </a:r>
            <a:r>
              <a:rPr lang="lv-LV" sz="2800" b="1"/>
              <a:t>nonākt paradīzē</a:t>
            </a:r>
            <a:r>
              <a:rPr lang="lv-LV" sz="2800"/>
              <a:t>.</a:t>
            </a:r>
          </a:p>
          <a:p>
            <a:pPr>
              <a:buFontTx/>
              <a:buChar char="•"/>
            </a:pPr>
            <a:r>
              <a:rPr lang="lv-LV" sz="2800"/>
              <a:t>Tā Dievs parādīja </a:t>
            </a:r>
            <a:r>
              <a:rPr lang="lv-LV" sz="2800" b="1"/>
              <a:t>neizmērojamo Dieva mīlestību</a:t>
            </a:r>
            <a:r>
              <a:rPr lang="lv-LV" sz="2800"/>
              <a:t> uz mums.</a:t>
            </a:r>
          </a:p>
          <a:p>
            <a:pPr>
              <a:buFontTx/>
              <a:buChar char="•"/>
            </a:pPr>
            <a:r>
              <a:rPr lang="lv-LV" sz="2800"/>
              <a:t>Bet Kristus </a:t>
            </a:r>
            <a:r>
              <a:rPr lang="lv-LV" sz="2800" b="1"/>
              <a:t>nav palicis kapā</a:t>
            </a:r>
            <a:r>
              <a:rPr lang="lv-LV" sz="2800"/>
              <a:t>, bet ir </a:t>
            </a:r>
            <a:r>
              <a:rPr lang="lv-LV" sz="2800" b="1"/>
              <a:t>augšāmcēlies</a:t>
            </a:r>
            <a:r>
              <a:rPr lang="lv-LV" sz="2800"/>
              <a:t>, lai par to mums </a:t>
            </a:r>
            <a:r>
              <a:rPr lang="lv-LV" sz="2800" b="1"/>
              <a:t>pavēstītu</a:t>
            </a:r>
            <a:r>
              <a:rPr lang="lv-LV" sz="2800"/>
              <a:t>. </a:t>
            </a:r>
          </a:p>
          <a:p>
            <a:pPr>
              <a:buFontTx/>
              <a:buChar char="•"/>
            </a:pPr>
            <a:r>
              <a:rPr lang="lv-LV" sz="2800"/>
              <a:t>Tās ir </a:t>
            </a:r>
            <a:r>
              <a:rPr lang="lv-LV" sz="2800" b="1"/>
              <a:t>priecīgas ziņas</a:t>
            </a:r>
            <a:r>
              <a:rPr lang="lv-LV" sz="2800"/>
              <a:t>, </a:t>
            </a:r>
            <a:r>
              <a:rPr lang="lv-LV" sz="2800" b="1"/>
              <a:t>Kristus</a:t>
            </a:r>
            <a:r>
              <a:rPr lang="lv-LV" sz="2800"/>
              <a:t> ir </a:t>
            </a:r>
            <a:r>
              <a:rPr lang="lv-LV" sz="2800" b="1"/>
              <a:t>augšāmcēlies</a:t>
            </a:r>
            <a:r>
              <a:rPr lang="lv-LV" sz="2800"/>
              <a:t>, </a:t>
            </a:r>
            <a:r>
              <a:rPr lang="lv-LV" sz="2800" b="1"/>
              <a:t>patiesi augšāmcēlies</a:t>
            </a:r>
            <a:r>
              <a:rPr lang="lv-LV" sz="2800"/>
              <a:t>, iesim un </a:t>
            </a:r>
            <a:r>
              <a:rPr lang="lv-LV" sz="2800" b="1"/>
              <a:t>paziņosim</a:t>
            </a:r>
            <a:r>
              <a:rPr lang="lv-LV" sz="2800"/>
              <a:t> </a:t>
            </a:r>
            <a:r>
              <a:rPr lang="lv-LV" sz="2800" b="1"/>
              <a:t>visiem</a:t>
            </a:r>
            <a:r>
              <a:rPr lang="lv-LV" sz="2800"/>
              <a:t> par to.</a:t>
            </a:r>
            <a:r>
              <a:rPr lang="lv-LV"/>
              <a:t> </a:t>
            </a:r>
            <a:r>
              <a:rPr lang="lv-LV" sz="3200"/>
              <a:t>Āmen</a:t>
            </a:r>
          </a:p>
        </p:txBody>
      </p:sp>
      <p:pic>
        <p:nvPicPr>
          <p:cNvPr id="28677" name="Picture 5"/>
          <p:cNvPicPr>
            <a:picLocks noChangeAspect="1" noChangeArrowheads="1"/>
          </p:cNvPicPr>
          <p:nvPr/>
        </p:nvPicPr>
        <p:blipFill>
          <a:blip r:embed="rId2" cstate="print"/>
          <a:srcRect r="14787"/>
          <a:stretch>
            <a:fillRect/>
          </a:stretch>
        </p:blipFill>
        <p:spPr bwMode="auto">
          <a:xfrm>
            <a:off x="5256213" y="765175"/>
            <a:ext cx="3887787" cy="5715000"/>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0243"/>
                                        </p:tgtEl>
                                        <p:attrNameLst>
                                          <p:attrName>style.visibility</p:attrName>
                                        </p:attrNameLst>
                                      </p:cBhvr>
                                      <p:to>
                                        <p:strVal val="visible"/>
                                      </p:to>
                                    </p:set>
                                    <p:anim calcmode="lin" valueType="num">
                                      <p:cBhvr additive="base">
                                        <p:cTn id="7" dur="500" fill="hold"/>
                                        <p:tgtEl>
                                          <p:spTgt spid="10243"/>
                                        </p:tgtEl>
                                        <p:attrNameLst>
                                          <p:attrName>ppt_x</p:attrName>
                                        </p:attrNameLst>
                                      </p:cBhvr>
                                      <p:tavLst>
                                        <p:tav tm="0">
                                          <p:val>
                                            <p:strVal val="#ppt_x"/>
                                          </p:val>
                                        </p:tav>
                                        <p:tav tm="100000">
                                          <p:val>
                                            <p:strVal val="#ppt_x"/>
                                          </p:val>
                                        </p:tav>
                                      </p:tavLst>
                                    </p:anim>
                                    <p:anim calcmode="lin" valueType="num">
                                      <p:cBhvr additive="base">
                                        <p:cTn id="8" dur="500" fill="hold"/>
                                        <p:tgtEl>
                                          <p:spTgt spid="10243"/>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28677"/>
                                        </p:tgtEl>
                                        <p:attrNameLst>
                                          <p:attrName>style.visibility</p:attrName>
                                        </p:attrNameLst>
                                      </p:cBhvr>
                                      <p:to>
                                        <p:strVal val="visible"/>
                                      </p:to>
                                    </p:set>
                                    <p:animEffect transition="in" filter="fade">
                                      <p:cBhvr>
                                        <p:cTn id="11" dur="2000"/>
                                        <p:tgtEl>
                                          <p:spTgt spid="28677"/>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 calcmode="lin" valueType="num">
                                      <p:cBhvr additive="base">
                                        <p:cTn id="2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2" end="2"/>
                                            </p:txEl>
                                          </p:spTgt>
                                        </p:tgtEl>
                                        <p:attrNameLst>
                                          <p:attrName>style.visibility</p:attrName>
                                        </p:attrNameLst>
                                      </p:cBhvr>
                                      <p:to>
                                        <p:strVal val="visible"/>
                                      </p:to>
                                    </p:set>
                                    <p:anim calcmode="lin" valueType="num">
                                      <p:cBhvr additive="base">
                                        <p:cTn id="25"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par>
                          <p:cTn id="27" fill="hold">
                            <p:stCondLst>
                              <p:cond delay="3500"/>
                            </p:stCondLst>
                            <p:childTnLst>
                              <p:par>
                                <p:cTn id="28" presetID="2" presetClass="entr" presetSubtype="4" fill="hold" nodeType="afterEffect">
                                  <p:stCondLst>
                                    <p:cond delay="0"/>
                                  </p:stCondLst>
                                  <p:childTnLst>
                                    <p:set>
                                      <p:cBhvr>
                                        <p:cTn id="29" dur="1" fill="hold">
                                          <p:stCondLst>
                                            <p:cond delay="0"/>
                                          </p:stCondLst>
                                        </p:cTn>
                                        <p:tgtEl>
                                          <p:spTgt spid="7">
                                            <p:txEl>
                                              <p:pRg st="3" end="3"/>
                                            </p:txEl>
                                          </p:spTgt>
                                        </p:tgtEl>
                                        <p:attrNameLst>
                                          <p:attrName>style.visibility</p:attrName>
                                        </p:attrNameLst>
                                      </p:cBhvr>
                                      <p:to>
                                        <p:strVal val="visible"/>
                                      </p:to>
                                    </p:set>
                                    <p:anim calcmode="lin" valueType="num">
                                      <p:cBhvr additive="base">
                                        <p:cTn id="30"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20" name="Picture 4" descr="BIBLE016"/>
          <p:cNvPicPr>
            <a:picLocks noChangeAspect="1" noChangeArrowheads="1"/>
          </p:cNvPicPr>
          <p:nvPr/>
        </p:nvPicPr>
        <p:blipFill>
          <a:blip r:embed="rId2"/>
          <a:srcRect/>
          <a:stretch>
            <a:fillRect/>
          </a:stretch>
        </p:blipFill>
        <p:spPr bwMode="auto">
          <a:xfrm>
            <a:off x="4040188" y="765175"/>
            <a:ext cx="5103812" cy="6092825"/>
          </a:xfrm>
          <a:prstGeom prst="rect">
            <a:avLst/>
          </a:prstGeom>
          <a:noFill/>
          <a:ln w="9525">
            <a:noFill/>
            <a:miter lim="800000"/>
            <a:headEnd/>
            <a:tailEnd/>
          </a:ln>
        </p:spPr>
      </p:pic>
      <p:sp>
        <p:nvSpPr>
          <p:cNvPr id="13315" name="Rectangle 2"/>
          <p:cNvSpPr>
            <a:spLocks noGrp="1" noChangeArrowheads="1"/>
          </p:cNvSpPr>
          <p:nvPr>
            <p:ph type="title"/>
          </p:nvPr>
        </p:nvSpPr>
        <p:spPr>
          <a:xfrm>
            <a:off x="107950" y="2924175"/>
            <a:ext cx="5184775" cy="1143000"/>
          </a:xfrm>
        </p:spPr>
        <p:txBody>
          <a:bodyPr>
            <a:normAutofit fontScale="90000"/>
          </a:bodyPr>
          <a:lstStyle/>
          <a:p>
            <a:pPr eaLnBrk="1" hangingPunct="1"/>
            <a:r>
              <a:rPr lang="lv-LV" sz="5400" smtClean="0"/>
              <a:t>Un Dieva miers, kas ir augstāks par visu saprašanu lai pasargā jūsu sirdis un jūsu domas. </a:t>
            </a:r>
            <a:r>
              <a:rPr lang="lv-LV" sz="5400" b="1" smtClean="0"/>
              <a:t>Āmen</a:t>
            </a:r>
            <a:br>
              <a:rPr lang="lv-LV" sz="5400" b="1" smtClean="0"/>
            </a:br>
            <a:endParaRPr lang="lv-LV" sz="5400" b="1"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9220"/>
                                        </p:tgtEl>
                                        <p:attrNameLst>
                                          <p:attrName>style.visibility</p:attrName>
                                        </p:attrNameLst>
                                      </p:cBhvr>
                                      <p:to>
                                        <p:strVal val="visible"/>
                                      </p:to>
                                    </p:set>
                                    <p:animEffect transition="in" filter="dissolve">
                                      <p:cBhvr>
                                        <p:cTn id="7" dur="500"/>
                                        <p:tgtEl>
                                          <p:spTgt spid="92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571500" y="0"/>
            <a:ext cx="8175625" cy="1071563"/>
          </a:xfrm>
        </p:spPr>
        <p:txBody>
          <a:bodyPr/>
          <a:lstStyle/>
          <a:p>
            <a:pPr eaLnBrk="1" hangingPunct="1"/>
            <a:r>
              <a:rPr lang="lv-LV" sz="4000" b="1" smtClean="0">
                <a:solidFill>
                  <a:schemeClr val="tx1"/>
                </a:solidFill>
              </a:rPr>
              <a:t>Lk.23:32-49 Jēzus krusta nāve</a:t>
            </a:r>
          </a:p>
        </p:txBody>
      </p:sp>
      <p:pic>
        <p:nvPicPr>
          <p:cNvPr id="3075" name="Picture 3" descr="DOVE019"/>
          <p:cNvPicPr>
            <a:picLocks noChangeAspect="1" noChangeArrowheads="1"/>
          </p:cNvPicPr>
          <p:nvPr/>
        </p:nvPicPr>
        <p:blipFill>
          <a:blip r:embed="rId2"/>
          <a:srcRect/>
          <a:stretch>
            <a:fillRect/>
          </a:stretch>
        </p:blipFill>
        <p:spPr bwMode="auto">
          <a:xfrm>
            <a:off x="347663" y="100013"/>
            <a:ext cx="481012" cy="685800"/>
          </a:xfrm>
          <a:prstGeom prst="rect">
            <a:avLst/>
          </a:prstGeom>
          <a:noFill/>
          <a:ln w="9525">
            <a:noFill/>
            <a:miter lim="800000"/>
            <a:headEnd/>
            <a:tailEnd/>
          </a:ln>
        </p:spPr>
      </p:pic>
      <p:sp>
        <p:nvSpPr>
          <p:cNvPr id="3076" name="Text Box 6"/>
          <p:cNvSpPr txBox="1">
            <a:spLocks noChangeArrowheads="1"/>
          </p:cNvSpPr>
          <p:nvPr/>
        </p:nvSpPr>
        <p:spPr bwMode="auto">
          <a:xfrm>
            <a:off x="7429500" y="0"/>
            <a:ext cx="1714500" cy="400050"/>
          </a:xfrm>
          <a:prstGeom prst="rect">
            <a:avLst/>
          </a:prstGeom>
          <a:noFill/>
          <a:ln w="9525">
            <a:noFill/>
            <a:miter lim="800000"/>
            <a:headEnd/>
            <a:tailEnd/>
          </a:ln>
        </p:spPr>
        <p:txBody>
          <a:bodyPr>
            <a:spAutoFit/>
          </a:bodyPr>
          <a:lstStyle/>
          <a:p>
            <a:pPr>
              <a:spcBef>
                <a:spcPct val="50000"/>
              </a:spcBef>
            </a:pPr>
            <a:r>
              <a:rPr lang="lv-LV" sz="2000" dirty="0" smtClean="0"/>
              <a:t>31.mar.2018.</a:t>
            </a:r>
            <a:endParaRPr lang="lv-LV" sz="2000" dirty="0"/>
          </a:p>
        </p:txBody>
      </p:sp>
      <p:sp>
        <p:nvSpPr>
          <p:cNvPr id="3077" name="Rectangle 6"/>
          <p:cNvSpPr>
            <a:spLocks noChangeArrowheads="1"/>
          </p:cNvSpPr>
          <p:nvPr/>
        </p:nvSpPr>
        <p:spPr bwMode="auto">
          <a:xfrm>
            <a:off x="0" y="785813"/>
            <a:ext cx="9144000" cy="5940425"/>
          </a:xfrm>
          <a:prstGeom prst="rect">
            <a:avLst/>
          </a:prstGeom>
          <a:noFill/>
          <a:ln w="9525">
            <a:noFill/>
            <a:miter lim="800000"/>
            <a:headEnd/>
            <a:tailEnd/>
          </a:ln>
        </p:spPr>
        <p:txBody>
          <a:bodyPr>
            <a:spAutoFit/>
          </a:bodyPr>
          <a:lstStyle/>
          <a:p>
            <a:pPr algn="just"/>
            <a:r>
              <a:rPr lang="lv-LV" sz="1900" dirty="0"/>
              <a:t>32 Viņi atveda arī divus ļaundarus, lai tos nonāvētu kopā ar viņu. 33 Kad viņi nonāca vietā, ko sauc par Galvaskausu, tie sita viņu krustā un arī abus ļaundarus, vienu pa labo, otru pa kreiso roku. 34 Jēzus sacīja: "Tēvs, piedod viņiem, jo tie nezina, ko dara!" Bet tie meta kauliņus, lai sadalītu viņa drēbes. 35 Ļaudis stāvēja un skatījās. Un arī vadoņi viņu izsmēja: "Citus viņš glāba, lai izglābj pats sevi, ja viņš ir Kristus, Dieva izredzētais." 36 Arī kareivji nāca klāt un deva viņam etiķi un par viņu ņirgājās: 37 "Ja tu esi jūdu Ķēniņš, izglāb pats sevi!" 38 Virs viņa bija uzraksts: "Šis ir jūdu Ķēniņš." 39 Viens no pakārtajiem noziedzniekiem viņu zaimoja, sacīdams: "Vai tad tu neesi Kristus? Izglāb pats sevi un arī mūs!" 40 Bet otrs viņu aprāja: "Vai tu nebīsties Dieva? Tev taču ir tāds pats sods. 41 Mēs ciešam taisnīgi, saņemdami pelnīto par saviem darbiem, bet viņš nav darījis nekā ļauna." 42 Un viņš sacīja: "Jēzu, atceries mani, kad nāksi savā Valstībā." 43 Un Jēzus tam sacīja: "Patiesi es tev saku: šodien tu būsi ar mani paradīzē.“44 Tas bija ap sesto stundu, un tumsa pārklāja visu zemi līdz devītajai stundai, 45 jo saule aptumšojās. Un tempļa priekškars tika pārplēsts vidū pušu. 46 Jēzus skaļā balsī iesaucās: "Tēvs, es nododu savu garu tavās rokās." To pateicis, viņš nomira. 47 </a:t>
            </a:r>
            <a:r>
              <a:rPr lang="lv-LV" sz="1900" dirty="0" err="1"/>
              <a:t>Centurions</a:t>
            </a:r>
            <a:r>
              <a:rPr lang="lv-LV" sz="1900" dirty="0"/>
              <a:t>, to redzēdams, slavēja Dievu un teica: "Patiesi šis bija taisns cilvēks." 48 Visi ļaužu pūļi, kas bija ieradušies, lai redzētu, kas notiek, izklīda, sizdami sev pa krūtīm. 49   Visi tie, kas viņu pazina, arī sievietes, kas ar viņu bija atnākušas no Galilejas, stāvēja attālāk un redzēja visu, kas notiek.</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9221" name="Picture 5" descr="http://2.bp.blogspot.com/_5ci3i76YX6U/Sd-HwQbH9fI/AAAAAAAACBw/HWFX7neUHNo/s320/Passion-Crosses-at-Calvary.jpg"/>
          <p:cNvPicPr>
            <a:picLocks noChangeAspect="1" noChangeArrowheads="1"/>
          </p:cNvPicPr>
          <p:nvPr/>
        </p:nvPicPr>
        <p:blipFill>
          <a:blip r:embed="rId2" cstate="print"/>
          <a:srcRect/>
          <a:stretch>
            <a:fillRect/>
          </a:stretch>
        </p:blipFill>
        <p:spPr bwMode="auto">
          <a:xfrm>
            <a:off x="0" y="3022596"/>
            <a:ext cx="9144000" cy="3929067"/>
          </a:xfrm>
          <a:prstGeom prst="rect">
            <a:avLst/>
          </a:prstGeom>
          <a:ln>
            <a:noFill/>
          </a:ln>
          <a:effectLst>
            <a:softEdge rad="112500"/>
          </a:effectLst>
        </p:spPr>
      </p:pic>
      <p:sp>
        <p:nvSpPr>
          <p:cNvPr id="11267" name="Rectangle 3"/>
          <p:cNvSpPr>
            <a:spLocks noGrp="1" noChangeArrowheads="1"/>
          </p:cNvSpPr>
          <p:nvPr>
            <p:ph type="body" idx="4294967295"/>
          </p:nvPr>
        </p:nvSpPr>
        <p:spPr>
          <a:xfrm>
            <a:off x="0" y="-26988"/>
            <a:ext cx="9144000" cy="1204913"/>
          </a:xfrm>
        </p:spPr>
        <p:txBody>
          <a:bodyPr/>
          <a:lstStyle/>
          <a:p>
            <a:pPr>
              <a:buFontTx/>
              <a:buNone/>
            </a:pPr>
            <a:r>
              <a:rPr lang="lv-LV" sz="2800" i="1" smtClean="0"/>
              <a:t>32 Bet divi ļaundari arī tapa atvesti, lai tos nonāvētu kopā ar Viņu.</a:t>
            </a:r>
            <a:r>
              <a:rPr lang="lv-LV" sz="2800" smtClean="0"/>
              <a:t> </a:t>
            </a:r>
          </a:p>
        </p:txBody>
      </p:sp>
      <p:sp>
        <p:nvSpPr>
          <p:cNvPr id="7" name="Rectangle 6"/>
          <p:cNvSpPr>
            <a:spLocks noChangeArrowheads="1"/>
          </p:cNvSpPr>
          <p:nvPr/>
        </p:nvSpPr>
        <p:spPr bwMode="auto">
          <a:xfrm>
            <a:off x="0" y="765175"/>
            <a:ext cx="8893175" cy="2654300"/>
          </a:xfrm>
          <a:prstGeom prst="rect">
            <a:avLst/>
          </a:prstGeom>
          <a:noFill/>
          <a:ln w="9525">
            <a:noFill/>
            <a:miter lim="800000"/>
            <a:headEnd/>
            <a:tailEnd/>
          </a:ln>
        </p:spPr>
        <p:txBody>
          <a:bodyPr>
            <a:spAutoFit/>
          </a:bodyPr>
          <a:lstStyle/>
          <a:p>
            <a:pPr>
              <a:buFontTx/>
              <a:buChar char="•"/>
            </a:pPr>
            <a:r>
              <a:rPr lang="lv-LV" sz="2800"/>
              <a:t>Viņu </a:t>
            </a:r>
            <a:r>
              <a:rPr lang="lv-LV" sz="2800" b="1"/>
              <a:t>pāri darījumi</a:t>
            </a:r>
            <a:r>
              <a:rPr lang="lv-LV" sz="2800"/>
              <a:t> </a:t>
            </a:r>
            <a:r>
              <a:rPr lang="lv-LV" sz="2800" b="1"/>
              <a:t>netiek saukti vārdā</a:t>
            </a:r>
            <a:r>
              <a:rPr lang="lv-LV" sz="2800"/>
              <a:t>,, lai mēs </a:t>
            </a:r>
            <a:r>
              <a:rPr lang="lv-LV" sz="2800" b="1"/>
              <a:t>katrs</a:t>
            </a:r>
            <a:r>
              <a:rPr lang="lv-LV" sz="2800"/>
              <a:t> </a:t>
            </a:r>
            <a:r>
              <a:rPr lang="lv-LV" sz="2800" b="1"/>
              <a:t>varētu</a:t>
            </a:r>
            <a:r>
              <a:rPr lang="lv-LV" sz="2800"/>
              <a:t> ar tiem </a:t>
            </a:r>
            <a:r>
              <a:rPr lang="lv-LV" sz="2800" b="1"/>
              <a:t>identificēties</a:t>
            </a:r>
            <a:r>
              <a:rPr lang="lv-LV" sz="2800"/>
              <a:t>. </a:t>
            </a:r>
            <a:endParaRPr lang="lv-LV" sz="4000"/>
          </a:p>
          <a:p>
            <a:pPr>
              <a:buFontTx/>
              <a:buChar char="•"/>
            </a:pPr>
            <a:r>
              <a:rPr lang="lv-LV" sz="2800" b="1"/>
              <a:t>2 ļaundari</a:t>
            </a:r>
            <a:r>
              <a:rPr lang="lv-LV" sz="2800"/>
              <a:t> ir </a:t>
            </a:r>
            <a:r>
              <a:rPr lang="lv-LV" sz="2800" b="1"/>
              <a:t>visi</a:t>
            </a:r>
            <a:r>
              <a:rPr lang="lv-LV" sz="2800"/>
              <a:t> </a:t>
            </a:r>
            <a:r>
              <a:rPr lang="lv-LV" sz="2800" b="1"/>
              <a:t>pasaules cilvēki</a:t>
            </a:r>
            <a:r>
              <a:rPr lang="lv-LV" sz="2800"/>
              <a:t>, kas </a:t>
            </a:r>
            <a:r>
              <a:rPr lang="lv-LV" sz="2800" b="1"/>
              <a:t>pēdējā tiesā</a:t>
            </a:r>
            <a:r>
              <a:rPr lang="lv-LV" sz="2800"/>
              <a:t> tiks </a:t>
            </a:r>
            <a:r>
              <a:rPr lang="lv-LV" sz="2800" b="1"/>
              <a:t>dalīti 2 daļās</a:t>
            </a:r>
            <a:r>
              <a:rPr lang="lv-LV" sz="2800"/>
              <a:t>: </a:t>
            </a:r>
            <a:r>
              <a:rPr lang="lv-LV" sz="2800" b="1"/>
              <a:t>vieni</a:t>
            </a:r>
            <a:r>
              <a:rPr lang="lv-LV" sz="2800"/>
              <a:t>, kas </a:t>
            </a:r>
            <a:r>
              <a:rPr lang="lv-LV" sz="2800" b="1"/>
              <a:t>iemantos</a:t>
            </a:r>
            <a:r>
              <a:rPr lang="lv-LV" sz="2800"/>
              <a:t> debesu </a:t>
            </a:r>
            <a:r>
              <a:rPr lang="lv-LV" sz="2800" b="1"/>
              <a:t>valstību</a:t>
            </a:r>
            <a:r>
              <a:rPr lang="lv-LV" sz="2800"/>
              <a:t> un </a:t>
            </a:r>
            <a:r>
              <a:rPr lang="lv-LV" sz="2800" b="1"/>
              <a:t>otri</a:t>
            </a:r>
            <a:r>
              <a:rPr lang="lv-LV" sz="2800"/>
              <a:t>, kas ies </a:t>
            </a:r>
            <a:r>
              <a:rPr lang="lv-LV" sz="2800" b="1"/>
              <a:t>mūžīgā pazušanā</a:t>
            </a:r>
            <a:r>
              <a:rPr lang="lv-LV" sz="2800"/>
              <a:t>. </a:t>
            </a:r>
          </a:p>
          <a:p>
            <a:pPr>
              <a:buFontTx/>
              <a:buChar char="•"/>
            </a:pPr>
            <a:r>
              <a:rPr lang="lv-LV" sz="2800" i="1"/>
              <a:t>Avis ieies valstībā</a:t>
            </a:r>
            <a:r>
              <a:rPr lang="lv-LV" sz="2800"/>
              <a:t>, un </a:t>
            </a:r>
            <a:r>
              <a:rPr lang="lv-LV" sz="2800" i="1"/>
              <a:t>auni ies pazušanā</a:t>
            </a:r>
            <a:r>
              <a:rPr lang="lv-LV" sz="2800"/>
              <a:t>.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1267"/>
                                        </p:tgtEl>
                                        <p:attrNameLst>
                                          <p:attrName>style.visibility</p:attrName>
                                        </p:attrNameLst>
                                      </p:cBhvr>
                                      <p:to>
                                        <p:strVal val="visible"/>
                                      </p:to>
                                    </p:set>
                                    <p:anim calcmode="lin" valueType="num">
                                      <p:cBhvr additive="base">
                                        <p:cTn id="7" dur="500" fill="hold"/>
                                        <p:tgtEl>
                                          <p:spTgt spid="11267"/>
                                        </p:tgtEl>
                                        <p:attrNameLst>
                                          <p:attrName>ppt_x</p:attrName>
                                        </p:attrNameLst>
                                      </p:cBhvr>
                                      <p:tavLst>
                                        <p:tav tm="0">
                                          <p:val>
                                            <p:strVal val="#ppt_x"/>
                                          </p:val>
                                        </p:tav>
                                        <p:tav tm="100000">
                                          <p:val>
                                            <p:strVal val="#ppt_x"/>
                                          </p:val>
                                        </p:tav>
                                      </p:tavLst>
                                    </p:anim>
                                    <p:anim calcmode="lin" valueType="num">
                                      <p:cBhvr additive="base">
                                        <p:cTn id="8" dur="500" fill="hold"/>
                                        <p:tgtEl>
                                          <p:spTgt spid="11267"/>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9221"/>
                                        </p:tgtEl>
                                        <p:attrNameLst>
                                          <p:attrName>style.visibility</p:attrName>
                                        </p:attrNameLst>
                                      </p:cBhvr>
                                      <p:to>
                                        <p:strVal val="visible"/>
                                      </p:to>
                                    </p:set>
                                    <p:animEffect transition="in" filter="fade">
                                      <p:cBhvr>
                                        <p:cTn id="11" dur="2000"/>
                                        <p:tgtEl>
                                          <p:spTgt spid="9221"/>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 calcmode="lin" valueType="num">
                                      <p:cBhvr additive="base">
                                        <p:cTn id="2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2" end="2"/>
                                            </p:txEl>
                                          </p:spTgt>
                                        </p:tgtEl>
                                        <p:attrNameLst>
                                          <p:attrName>style.visibility</p:attrName>
                                        </p:attrNameLst>
                                      </p:cBhvr>
                                      <p:to>
                                        <p:strVal val="visible"/>
                                      </p:to>
                                    </p:set>
                                    <p:anim calcmode="lin" valueType="num">
                                      <p:cBhvr additive="base">
                                        <p:cTn id="25"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7" grpId="0" autoUpdateAnimBg="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Rectangle 3"/>
          <p:cNvSpPr>
            <a:spLocks noGrp="1" noChangeArrowheads="1"/>
          </p:cNvSpPr>
          <p:nvPr>
            <p:ph type="body" idx="4294967295"/>
          </p:nvPr>
        </p:nvSpPr>
        <p:spPr>
          <a:xfrm>
            <a:off x="-357188" y="-71438"/>
            <a:ext cx="9501188" cy="1557338"/>
          </a:xfrm>
        </p:spPr>
        <p:txBody>
          <a:bodyPr/>
          <a:lstStyle/>
          <a:p>
            <a:pPr>
              <a:buFontTx/>
              <a:buNone/>
            </a:pPr>
            <a:r>
              <a:rPr lang="lv-LV" sz="2800" i="1" smtClean="0"/>
              <a:t>    34 Bet Jēzus sacīja: "Tēvs, piedod tiem, jo tie nezina, ko tie dara.“ 35 Viņš citiem palīdzēja, lai palīdz pats sev.</a:t>
            </a:r>
            <a:r>
              <a:rPr lang="lv-LV" sz="2800" smtClean="0"/>
              <a:t> 36 </a:t>
            </a:r>
            <a:r>
              <a:rPr lang="lv-LV" sz="2800" i="1" smtClean="0"/>
              <a:t>Arī kareivji nāca klāt un deva viņam etiķi un par viņu ņirgājās.</a:t>
            </a:r>
          </a:p>
        </p:txBody>
      </p:sp>
      <p:sp>
        <p:nvSpPr>
          <p:cNvPr id="7" name="Rectangle 6"/>
          <p:cNvSpPr>
            <a:spLocks noChangeArrowheads="1"/>
          </p:cNvSpPr>
          <p:nvPr/>
        </p:nvSpPr>
        <p:spPr bwMode="auto">
          <a:xfrm>
            <a:off x="0" y="1476375"/>
            <a:ext cx="5286375" cy="5453063"/>
          </a:xfrm>
          <a:prstGeom prst="rect">
            <a:avLst/>
          </a:prstGeom>
          <a:noFill/>
          <a:ln w="9525">
            <a:noFill/>
            <a:miter lim="800000"/>
            <a:headEnd/>
            <a:tailEnd/>
          </a:ln>
        </p:spPr>
        <p:txBody>
          <a:bodyPr>
            <a:spAutoFit/>
          </a:bodyPr>
          <a:lstStyle/>
          <a:p>
            <a:pPr>
              <a:buFontTx/>
              <a:buChar char="•"/>
            </a:pPr>
            <a:r>
              <a:rPr lang="lv-LV" sz="3200"/>
              <a:t>Ļaudis </a:t>
            </a:r>
            <a:r>
              <a:rPr lang="lv-LV" sz="3200" b="1"/>
              <a:t>apsmej</a:t>
            </a:r>
            <a:r>
              <a:rPr lang="lv-LV" sz="3200"/>
              <a:t> un </a:t>
            </a:r>
            <a:r>
              <a:rPr lang="lv-LV" sz="3200" b="1"/>
              <a:t>kārdina</a:t>
            </a:r>
            <a:r>
              <a:rPr lang="lv-LV" sz="3200"/>
              <a:t> </a:t>
            </a:r>
            <a:r>
              <a:rPr lang="lv-LV" sz="3200" b="1"/>
              <a:t>Jēzu</a:t>
            </a:r>
            <a:r>
              <a:rPr lang="lv-LV" sz="3200"/>
              <a:t> reizē.</a:t>
            </a:r>
          </a:p>
          <a:p>
            <a:pPr>
              <a:buFontTx/>
              <a:buChar char="•"/>
            </a:pPr>
            <a:r>
              <a:rPr lang="lv-LV" sz="3200"/>
              <a:t>Tai brīdī </a:t>
            </a:r>
            <a:r>
              <a:rPr lang="lv-LV" sz="3200" b="1"/>
              <a:t>liekas</a:t>
            </a:r>
            <a:r>
              <a:rPr lang="lv-LV" sz="3200"/>
              <a:t>, ka </a:t>
            </a:r>
            <a:r>
              <a:rPr lang="lv-LV" sz="3200" b="1"/>
              <a:t>mēs taču pareizi darījām</a:t>
            </a:r>
            <a:r>
              <a:rPr lang="lv-LV" sz="3200"/>
              <a:t>, ja Dievs mūs </a:t>
            </a:r>
            <a:r>
              <a:rPr lang="lv-LV" sz="3200" b="1"/>
              <a:t>neapstādina</a:t>
            </a:r>
            <a:r>
              <a:rPr lang="lv-LV" sz="3200"/>
              <a:t>. </a:t>
            </a:r>
          </a:p>
          <a:p>
            <a:pPr>
              <a:buFontTx/>
              <a:buChar char="•"/>
            </a:pPr>
            <a:r>
              <a:rPr lang="lv-LV" sz="3200"/>
              <a:t>Viņš </a:t>
            </a:r>
            <a:r>
              <a:rPr lang="lv-LV" sz="3200" b="1"/>
              <a:t>varēja</a:t>
            </a:r>
            <a:r>
              <a:rPr lang="lv-LV" sz="3200"/>
              <a:t> to </a:t>
            </a:r>
            <a:r>
              <a:rPr lang="lv-LV" sz="3200" b="1"/>
              <a:t>izbeigt</a:t>
            </a:r>
            <a:r>
              <a:rPr lang="lv-LV" sz="3200"/>
              <a:t>, bet Viņš to </a:t>
            </a:r>
            <a:r>
              <a:rPr lang="lv-LV" sz="3200" b="1"/>
              <a:t>nedara</a:t>
            </a:r>
            <a:r>
              <a:rPr lang="lv-LV" sz="3200"/>
              <a:t> – </a:t>
            </a:r>
            <a:r>
              <a:rPr lang="lv-LV" sz="3200" b="1"/>
              <a:t>mūsu labā</a:t>
            </a:r>
          </a:p>
          <a:p>
            <a:pPr>
              <a:buFontTx/>
              <a:buChar char="•"/>
            </a:pPr>
            <a:r>
              <a:rPr lang="lv-LV" sz="3200" b="1"/>
              <a:t>Jēzus</a:t>
            </a:r>
            <a:r>
              <a:rPr lang="lv-LV" sz="3200"/>
              <a:t> lielākais </a:t>
            </a:r>
            <a:r>
              <a:rPr lang="lv-LV" sz="3200" b="1"/>
              <a:t>devums</a:t>
            </a:r>
            <a:r>
              <a:rPr lang="lv-LV" sz="3200"/>
              <a:t> cilvēcei bija </a:t>
            </a:r>
            <a:r>
              <a:rPr lang="lv-LV" sz="3200" b="1"/>
              <a:t>nevis </a:t>
            </a:r>
            <a:r>
              <a:rPr lang="lv-LV" sz="3200"/>
              <a:t>Viņa </a:t>
            </a:r>
            <a:r>
              <a:rPr lang="lv-LV" sz="3200" b="1"/>
              <a:t>dzīve</a:t>
            </a:r>
            <a:r>
              <a:rPr lang="lv-LV" sz="3200"/>
              <a:t>, bet </a:t>
            </a:r>
            <a:r>
              <a:rPr lang="lv-LV" sz="3200" b="1"/>
              <a:t>nāve</a:t>
            </a:r>
            <a:r>
              <a:rPr lang="lv-LV" sz="3200"/>
              <a:t>.</a:t>
            </a:r>
          </a:p>
        </p:txBody>
      </p:sp>
      <p:pic>
        <p:nvPicPr>
          <p:cNvPr id="25602" name="Picture 2" descr="http://www.turnbacktogod.com/wp-content/uploads/2008/09/jesus-christ-on-cross-0104.jpg"/>
          <p:cNvPicPr>
            <a:picLocks noChangeAspect="1" noChangeArrowheads="1"/>
          </p:cNvPicPr>
          <p:nvPr/>
        </p:nvPicPr>
        <p:blipFill>
          <a:blip r:embed="rId2" cstate="print"/>
          <a:srcRect/>
          <a:stretch>
            <a:fillRect/>
          </a:stretch>
        </p:blipFill>
        <p:spPr bwMode="auto">
          <a:xfrm>
            <a:off x="5214942" y="1351845"/>
            <a:ext cx="3929058" cy="5220427"/>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11267">
                                            <p:txEl>
                                              <p:pRg st="0" end="0"/>
                                            </p:txEl>
                                          </p:spTgt>
                                        </p:tgtEl>
                                        <p:attrNameLst>
                                          <p:attrName>style.visibility</p:attrName>
                                        </p:attrNameLst>
                                      </p:cBhvr>
                                      <p:to>
                                        <p:strVal val="visible"/>
                                      </p:to>
                                    </p:set>
                                    <p:anim calcmode="lin" valueType="num">
                                      <p:cBhvr additive="base">
                                        <p:cTn id="7" dur="500" fill="hold"/>
                                        <p:tgtEl>
                                          <p:spTgt spid="1126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1267">
                                            <p:txEl>
                                              <p:pRg st="0" end="0"/>
                                            </p:txEl>
                                          </p:spTgt>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25602"/>
                                        </p:tgtEl>
                                        <p:attrNameLst>
                                          <p:attrName>style.visibility</p:attrName>
                                        </p:attrNameLst>
                                      </p:cBhvr>
                                      <p:to>
                                        <p:strVal val="visible"/>
                                      </p:to>
                                    </p:set>
                                    <p:animEffect transition="in" filter="fade">
                                      <p:cBhvr>
                                        <p:cTn id="11" dur="2000"/>
                                        <p:tgtEl>
                                          <p:spTgt spid="25602"/>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 calcmode="lin" valueType="num">
                                      <p:cBhvr additive="base">
                                        <p:cTn id="2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2" end="2"/>
                                            </p:txEl>
                                          </p:spTgt>
                                        </p:tgtEl>
                                        <p:attrNameLst>
                                          <p:attrName>style.visibility</p:attrName>
                                        </p:attrNameLst>
                                      </p:cBhvr>
                                      <p:to>
                                        <p:strVal val="visible"/>
                                      </p:to>
                                    </p:set>
                                    <p:anim calcmode="lin" valueType="num">
                                      <p:cBhvr additive="base">
                                        <p:cTn id="25"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par>
                          <p:cTn id="27" fill="hold">
                            <p:stCondLst>
                              <p:cond delay="3500"/>
                            </p:stCondLst>
                            <p:childTnLst>
                              <p:par>
                                <p:cTn id="28" presetID="2" presetClass="entr" presetSubtype="4" fill="hold" nodeType="afterEffect">
                                  <p:stCondLst>
                                    <p:cond delay="0"/>
                                  </p:stCondLst>
                                  <p:childTnLst>
                                    <p:set>
                                      <p:cBhvr>
                                        <p:cTn id="29" dur="1" fill="hold">
                                          <p:stCondLst>
                                            <p:cond delay="0"/>
                                          </p:stCondLst>
                                        </p:cTn>
                                        <p:tgtEl>
                                          <p:spTgt spid="7">
                                            <p:txEl>
                                              <p:pRg st="3" end="3"/>
                                            </p:txEl>
                                          </p:spTgt>
                                        </p:tgtEl>
                                        <p:attrNameLst>
                                          <p:attrName>style.visibility</p:attrName>
                                        </p:attrNameLst>
                                      </p:cBhvr>
                                      <p:to>
                                        <p:strVal val="visible"/>
                                      </p:to>
                                    </p:set>
                                    <p:anim calcmode="lin" valueType="num">
                                      <p:cBhvr additive="base">
                                        <p:cTn id="30"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9221" name="Picture 5" descr="http://2.bp.blogspot.com/_5ci3i76YX6U/Sd-HwQbH9fI/AAAAAAAACBw/HWFX7neUHNo/s320/Passion-Crosses-at-Calvary.jpg"/>
          <p:cNvPicPr>
            <a:picLocks noChangeAspect="1" noChangeArrowheads="1"/>
          </p:cNvPicPr>
          <p:nvPr/>
        </p:nvPicPr>
        <p:blipFill>
          <a:blip r:embed="rId2" cstate="print"/>
          <a:srcRect/>
          <a:stretch>
            <a:fillRect/>
          </a:stretch>
        </p:blipFill>
        <p:spPr bwMode="auto">
          <a:xfrm>
            <a:off x="0" y="4572008"/>
            <a:ext cx="9144000" cy="2379655"/>
          </a:xfrm>
          <a:prstGeom prst="rect">
            <a:avLst/>
          </a:prstGeom>
          <a:ln>
            <a:noFill/>
          </a:ln>
          <a:effectLst>
            <a:softEdge rad="112500"/>
          </a:effectLst>
        </p:spPr>
      </p:pic>
      <p:sp>
        <p:nvSpPr>
          <p:cNvPr id="11267" name="Rectangle 3"/>
          <p:cNvSpPr>
            <a:spLocks noGrp="1" noChangeArrowheads="1"/>
          </p:cNvSpPr>
          <p:nvPr>
            <p:ph type="body" idx="4294967295"/>
          </p:nvPr>
        </p:nvSpPr>
        <p:spPr>
          <a:xfrm>
            <a:off x="-357188" y="-26988"/>
            <a:ext cx="9501188" cy="1204913"/>
          </a:xfrm>
        </p:spPr>
        <p:txBody>
          <a:bodyPr>
            <a:normAutofit fontScale="77500" lnSpcReduction="20000"/>
          </a:bodyPr>
          <a:lstStyle/>
          <a:p>
            <a:pPr algn="just">
              <a:buFontTx/>
              <a:buNone/>
            </a:pPr>
            <a:r>
              <a:rPr lang="lv-LV" sz="2800" i="1" smtClean="0"/>
              <a:t>    39 Viens no pakārtajiem noziedzniekiem viņu zaimoja, sacīdams: "Vai tad tu neesi Kristus? Izglāb pats sevi un arī mūs!" 40 Bet otrs viņu aprāja: "Vai tu nebīsties Dieva? Tev taču ir tāds pats sods. 41 Mēs ciešam taisnīgi, saņemdami pelnīto par saviem darbiem, bet viņš nav darījis nekā ļauna."</a:t>
            </a:r>
          </a:p>
        </p:txBody>
      </p:sp>
      <p:sp>
        <p:nvSpPr>
          <p:cNvPr id="5" name="Rectangle 4"/>
          <p:cNvSpPr>
            <a:spLocks noChangeArrowheads="1"/>
          </p:cNvSpPr>
          <p:nvPr/>
        </p:nvSpPr>
        <p:spPr bwMode="auto">
          <a:xfrm>
            <a:off x="0" y="2571750"/>
            <a:ext cx="9144000" cy="1816100"/>
          </a:xfrm>
          <a:prstGeom prst="rect">
            <a:avLst/>
          </a:prstGeom>
          <a:noFill/>
          <a:ln w="9525">
            <a:noFill/>
            <a:miter lim="800000"/>
            <a:headEnd/>
            <a:tailEnd/>
          </a:ln>
        </p:spPr>
        <p:txBody>
          <a:bodyPr>
            <a:spAutoFit/>
          </a:bodyPr>
          <a:lstStyle/>
          <a:p>
            <a:pPr>
              <a:buFontTx/>
              <a:buChar char="•"/>
            </a:pPr>
            <a:r>
              <a:rPr lang="lv-LV" sz="2800" b="1"/>
              <a:t>Viens</a:t>
            </a:r>
            <a:r>
              <a:rPr lang="lv-LV" sz="2800"/>
              <a:t> no </a:t>
            </a:r>
            <a:r>
              <a:rPr lang="lv-LV" sz="2800" b="1"/>
              <a:t>pakārtajiem</a:t>
            </a:r>
            <a:r>
              <a:rPr lang="lv-LV" sz="2800"/>
              <a:t> noziedzniekiem </a:t>
            </a:r>
            <a:r>
              <a:rPr lang="lv-LV" sz="2800" b="1"/>
              <a:t>ņirgājās</a:t>
            </a:r>
            <a:r>
              <a:rPr lang="lv-LV" sz="2800"/>
              <a:t> par </a:t>
            </a:r>
            <a:r>
              <a:rPr lang="lv-LV" sz="2800" b="1"/>
              <a:t>Dieva Dēlu </a:t>
            </a:r>
            <a:r>
              <a:rPr lang="lv-LV" sz="2800"/>
              <a:t>un grib tikai dabūt labumu sev.</a:t>
            </a:r>
          </a:p>
          <a:p>
            <a:pPr>
              <a:buFontTx/>
              <a:buChar char="•"/>
            </a:pPr>
            <a:r>
              <a:rPr lang="lv-LV" sz="2800" b="1"/>
              <a:t>Otrs </a:t>
            </a:r>
            <a:r>
              <a:rPr lang="lv-LV" sz="2800"/>
              <a:t>saka – vai tu </a:t>
            </a:r>
            <a:r>
              <a:rPr lang="lv-LV" sz="2800" b="1"/>
              <a:t>nebīsties Dieva</a:t>
            </a:r>
            <a:r>
              <a:rPr lang="lv-LV" sz="2800"/>
              <a:t>, ka </a:t>
            </a:r>
            <a:r>
              <a:rPr lang="lv-LV" sz="2800" b="1"/>
              <a:t>mēs</a:t>
            </a:r>
            <a:r>
              <a:rPr lang="lv-LV" sz="2800"/>
              <a:t> </a:t>
            </a:r>
            <a:r>
              <a:rPr lang="lv-LV" sz="2800" b="1"/>
              <a:t>abi </a:t>
            </a:r>
            <a:r>
              <a:rPr lang="lv-LV" sz="2800"/>
              <a:t>esam to </a:t>
            </a:r>
            <a:r>
              <a:rPr lang="lv-LV" sz="2800" b="1"/>
              <a:t>pelnījuši</a:t>
            </a:r>
            <a:r>
              <a:rPr lang="lv-LV" sz="2800"/>
              <a:t>, bet Jēzus nē. – Tā ir </a:t>
            </a:r>
            <a:r>
              <a:rPr lang="lv-LV" sz="2800" b="1"/>
              <a:t>ticība</a:t>
            </a:r>
            <a:r>
              <a:rPr lang="lv-LV" sz="2800"/>
              <a:t> un </a:t>
            </a:r>
            <a:r>
              <a:rPr lang="lv-LV" sz="2800" b="1"/>
              <a:t>grēksūdze</a:t>
            </a:r>
            <a:r>
              <a:rPr lang="lv-LV" sz="2800"/>
              <a:t>!</a:t>
            </a:r>
            <a:endParaRPr lang="lv-LV" sz="2800" b="1"/>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1267"/>
                                        </p:tgtEl>
                                        <p:attrNameLst>
                                          <p:attrName>style.visibility</p:attrName>
                                        </p:attrNameLst>
                                      </p:cBhvr>
                                      <p:to>
                                        <p:strVal val="visible"/>
                                      </p:to>
                                    </p:set>
                                    <p:anim calcmode="lin" valueType="num">
                                      <p:cBhvr additive="base">
                                        <p:cTn id="7" dur="500" fill="hold"/>
                                        <p:tgtEl>
                                          <p:spTgt spid="11267"/>
                                        </p:tgtEl>
                                        <p:attrNameLst>
                                          <p:attrName>ppt_x</p:attrName>
                                        </p:attrNameLst>
                                      </p:cBhvr>
                                      <p:tavLst>
                                        <p:tav tm="0">
                                          <p:val>
                                            <p:strVal val="#ppt_x"/>
                                          </p:val>
                                        </p:tav>
                                        <p:tav tm="100000">
                                          <p:val>
                                            <p:strVal val="#ppt_x"/>
                                          </p:val>
                                        </p:tav>
                                      </p:tavLst>
                                    </p:anim>
                                    <p:anim calcmode="lin" valueType="num">
                                      <p:cBhvr additive="base">
                                        <p:cTn id="8" dur="500" fill="hold"/>
                                        <p:tgtEl>
                                          <p:spTgt spid="11267"/>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9221"/>
                                        </p:tgtEl>
                                        <p:attrNameLst>
                                          <p:attrName>style.visibility</p:attrName>
                                        </p:attrNameLst>
                                      </p:cBhvr>
                                      <p:to>
                                        <p:strVal val="visible"/>
                                      </p:to>
                                    </p:set>
                                    <p:animEffect transition="in" filter="fade">
                                      <p:cBhvr>
                                        <p:cTn id="11" dur="2000"/>
                                        <p:tgtEl>
                                          <p:spTgt spid="9221"/>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5">
                                            <p:txEl>
                                              <p:pRg st="0" end="0"/>
                                            </p:txEl>
                                          </p:spTgt>
                                        </p:tgtEl>
                                        <p:attrNameLst>
                                          <p:attrName>style.visibility</p:attrName>
                                        </p:attrNameLst>
                                      </p:cBhvr>
                                      <p:to>
                                        <p:strVal val="visible"/>
                                      </p:to>
                                    </p:set>
                                    <p:anim calcmode="lin" valueType="num">
                                      <p:cBhvr additive="base">
                                        <p:cTn id="15"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5">
                                            <p:txEl>
                                              <p:pRg st="1" end="1"/>
                                            </p:txEl>
                                          </p:spTgt>
                                        </p:tgtEl>
                                        <p:attrNameLst>
                                          <p:attrName>style.visibility</p:attrName>
                                        </p:attrNameLst>
                                      </p:cBhvr>
                                      <p:to>
                                        <p:strVal val="visible"/>
                                      </p:to>
                                    </p:set>
                                    <p:anim calcmode="lin" valueType="num">
                                      <p:cBhvr additive="base">
                                        <p:cTn id="20"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5">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7" grpId="0" autoUpdateAnimBg="0"/>
    </p:bldLst>
  </p:timing>
</p:sld>
</file>

<file path=ppt/slides/slide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267" name="Rectangle 3"/>
          <p:cNvSpPr>
            <a:spLocks noGrp="1" noChangeArrowheads="1"/>
          </p:cNvSpPr>
          <p:nvPr>
            <p:ph type="body" idx="4294967295"/>
          </p:nvPr>
        </p:nvSpPr>
        <p:spPr>
          <a:xfrm>
            <a:off x="0" y="80963"/>
            <a:ext cx="9144000" cy="1204912"/>
          </a:xfrm>
        </p:spPr>
        <p:txBody>
          <a:bodyPr/>
          <a:lstStyle/>
          <a:p>
            <a:pPr>
              <a:buFontTx/>
              <a:buNone/>
            </a:pPr>
            <a:r>
              <a:rPr lang="lv-LV" sz="2800" i="1" smtClean="0"/>
              <a:t>42 Jēzu, piemini mani, kad tu nāksi savā valstībā</a:t>
            </a:r>
            <a:endParaRPr lang="lv-LV" sz="2800" smtClean="0"/>
          </a:p>
        </p:txBody>
      </p:sp>
      <p:sp>
        <p:nvSpPr>
          <p:cNvPr id="7" name="Rectangle 6"/>
          <p:cNvSpPr>
            <a:spLocks noChangeArrowheads="1"/>
          </p:cNvSpPr>
          <p:nvPr/>
        </p:nvSpPr>
        <p:spPr bwMode="auto">
          <a:xfrm>
            <a:off x="0" y="714375"/>
            <a:ext cx="5929313" cy="6124575"/>
          </a:xfrm>
          <a:prstGeom prst="rect">
            <a:avLst/>
          </a:prstGeom>
          <a:noFill/>
          <a:ln w="9525">
            <a:noFill/>
            <a:miter lim="800000"/>
            <a:headEnd/>
            <a:tailEnd/>
          </a:ln>
        </p:spPr>
        <p:txBody>
          <a:bodyPr>
            <a:spAutoFit/>
          </a:bodyPr>
          <a:lstStyle/>
          <a:p>
            <a:pPr>
              <a:buFontTx/>
              <a:buChar char="•"/>
            </a:pPr>
            <a:r>
              <a:rPr lang="lv-LV" sz="2800"/>
              <a:t>Viena no </a:t>
            </a:r>
            <a:r>
              <a:rPr lang="lv-LV" sz="2800" b="1"/>
              <a:t>neparastākajām</a:t>
            </a:r>
            <a:r>
              <a:rPr lang="lv-LV" sz="2800"/>
              <a:t> </a:t>
            </a:r>
            <a:r>
              <a:rPr lang="lv-LV" sz="2800" b="1"/>
              <a:t>vietām</a:t>
            </a:r>
            <a:r>
              <a:rPr lang="lv-LV" sz="2800"/>
              <a:t> rakstos. </a:t>
            </a:r>
          </a:p>
          <a:p>
            <a:pPr>
              <a:buFontTx/>
              <a:buChar char="•"/>
            </a:pPr>
            <a:r>
              <a:rPr lang="lv-LV" sz="2800" b="1"/>
              <a:t>Ļaundaris </a:t>
            </a:r>
            <a:r>
              <a:rPr lang="lv-LV" sz="2800"/>
              <a:t>tai brīdī </a:t>
            </a:r>
            <a:r>
              <a:rPr lang="lv-LV" sz="2800" b="1"/>
              <a:t>parāda</a:t>
            </a:r>
            <a:r>
              <a:rPr lang="lv-LV" sz="2800"/>
              <a:t> </a:t>
            </a:r>
            <a:r>
              <a:rPr lang="lv-LV" sz="2800" b="1"/>
              <a:t>tādu ticību</a:t>
            </a:r>
            <a:r>
              <a:rPr lang="lv-LV" sz="2800"/>
              <a:t>, kāda </a:t>
            </a:r>
            <a:r>
              <a:rPr lang="lv-LV" sz="2800" b="1"/>
              <a:t>nav ne1 māceklim</a:t>
            </a:r>
          </a:p>
          <a:p>
            <a:pPr>
              <a:buFontTx/>
              <a:buChar char="•"/>
            </a:pPr>
            <a:r>
              <a:rPr lang="lv-LV" sz="2800" b="1"/>
              <a:t>Visi smejas, bet viņš lūdz pilnīgi neiespējamu lietu</a:t>
            </a:r>
            <a:r>
              <a:rPr lang="lv-LV" sz="2800"/>
              <a:t>. </a:t>
            </a:r>
          </a:p>
          <a:p>
            <a:pPr>
              <a:buFontTx/>
              <a:buChar char="•"/>
            </a:pPr>
            <a:r>
              <a:rPr lang="lv-LV" sz="2800"/>
              <a:t>Šis </a:t>
            </a:r>
            <a:r>
              <a:rPr lang="lv-LV" sz="2800" b="1"/>
              <a:t>noziedznieks</a:t>
            </a:r>
            <a:r>
              <a:rPr lang="lv-LV" sz="2800"/>
              <a:t> pie krusta ir mūsu </a:t>
            </a:r>
            <a:r>
              <a:rPr lang="lv-LV" sz="2800" b="1"/>
              <a:t>lielākais skolotājs</a:t>
            </a:r>
            <a:r>
              <a:rPr lang="lv-LV" sz="2800"/>
              <a:t>, kas </a:t>
            </a:r>
            <a:r>
              <a:rPr lang="lv-LV" sz="2800" b="1"/>
              <a:t>pasludina evaņģēliju</a:t>
            </a:r>
            <a:r>
              <a:rPr lang="lv-LV" sz="2800"/>
              <a:t> tādos apstākļos, kā </a:t>
            </a:r>
            <a:r>
              <a:rPr lang="lv-LV" sz="2800" b="1"/>
              <a:t>neviens cits apustulis nav nonācis</a:t>
            </a:r>
            <a:r>
              <a:rPr lang="lv-LV" sz="2800"/>
              <a:t>.</a:t>
            </a:r>
          </a:p>
          <a:p>
            <a:pPr>
              <a:buFontTx/>
              <a:buChar char="•"/>
            </a:pPr>
            <a:r>
              <a:rPr lang="lv-LV" sz="2800"/>
              <a:t>Viņam nav </a:t>
            </a:r>
            <a:r>
              <a:rPr lang="lv-LV" sz="2800" b="1"/>
              <a:t>ne1 darba</a:t>
            </a:r>
            <a:r>
              <a:rPr lang="lv-LV" sz="2800"/>
              <a:t>, </a:t>
            </a:r>
            <a:r>
              <a:rPr lang="lv-LV" sz="2800" b="1"/>
              <a:t>ko pieminēt</a:t>
            </a:r>
            <a:r>
              <a:rPr lang="lv-LV" sz="2800"/>
              <a:t>, kāpēc </a:t>
            </a:r>
            <a:r>
              <a:rPr lang="lv-LV" sz="2800" b="1"/>
              <a:t>Dievam vajadzētu</a:t>
            </a:r>
            <a:r>
              <a:rPr lang="lv-LV" sz="2800"/>
              <a:t> par viņu </a:t>
            </a:r>
            <a:r>
              <a:rPr lang="lv-LV" sz="2800" b="1"/>
              <a:t>iežēloties</a:t>
            </a:r>
            <a:r>
              <a:rPr lang="lv-LV" sz="2800"/>
              <a:t>, viņš to </a:t>
            </a:r>
            <a:r>
              <a:rPr lang="lv-LV" sz="2800" b="1"/>
              <a:t>saprot</a:t>
            </a:r>
            <a:r>
              <a:rPr lang="lv-LV" sz="2800"/>
              <a:t>.</a:t>
            </a:r>
          </a:p>
        </p:txBody>
      </p:sp>
      <p:pic>
        <p:nvPicPr>
          <p:cNvPr id="8199" name="Picture 7" descr="http://www.harvesterchurch.org.za/Files/Images/jesus_crucifixion_thief_cross2.jpg"/>
          <p:cNvPicPr>
            <a:picLocks noChangeAspect="1" noChangeArrowheads="1"/>
          </p:cNvPicPr>
          <p:nvPr/>
        </p:nvPicPr>
        <p:blipFill>
          <a:blip r:embed="rId2" cstate="print"/>
          <a:srcRect/>
          <a:stretch>
            <a:fillRect/>
          </a:stretch>
        </p:blipFill>
        <p:spPr bwMode="auto">
          <a:xfrm>
            <a:off x="5643570" y="1357298"/>
            <a:ext cx="3500430" cy="4648115"/>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1267"/>
                                        </p:tgtEl>
                                        <p:attrNameLst>
                                          <p:attrName>style.visibility</p:attrName>
                                        </p:attrNameLst>
                                      </p:cBhvr>
                                      <p:to>
                                        <p:strVal val="visible"/>
                                      </p:to>
                                    </p:set>
                                    <p:anim calcmode="lin" valueType="num">
                                      <p:cBhvr additive="base">
                                        <p:cTn id="7" dur="500" fill="hold"/>
                                        <p:tgtEl>
                                          <p:spTgt spid="11267"/>
                                        </p:tgtEl>
                                        <p:attrNameLst>
                                          <p:attrName>ppt_x</p:attrName>
                                        </p:attrNameLst>
                                      </p:cBhvr>
                                      <p:tavLst>
                                        <p:tav tm="0">
                                          <p:val>
                                            <p:strVal val="#ppt_x"/>
                                          </p:val>
                                        </p:tav>
                                        <p:tav tm="100000">
                                          <p:val>
                                            <p:strVal val="#ppt_x"/>
                                          </p:val>
                                        </p:tav>
                                      </p:tavLst>
                                    </p:anim>
                                    <p:anim calcmode="lin" valueType="num">
                                      <p:cBhvr additive="base">
                                        <p:cTn id="8" dur="500" fill="hold"/>
                                        <p:tgtEl>
                                          <p:spTgt spid="11267"/>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8199"/>
                                        </p:tgtEl>
                                        <p:attrNameLst>
                                          <p:attrName>style.visibility</p:attrName>
                                        </p:attrNameLst>
                                      </p:cBhvr>
                                      <p:to>
                                        <p:strVal val="visible"/>
                                      </p:to>
                                    </p:set>
                                    <p:animEffect transition="in" filter="fade">
                                      <p:cBhvr>
                                        <p:cTn id="11" dur="2000"/>
                                        <p:tgtEl>
                                          <p:spTgt spid="8199"/>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 calcmode="lin" valueType="num">
                                      <p:cBhvr additive="base">
                                        <p:cTn id="2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2" end="2"/>
                                            </p:txEl>
                                          </p:spTgt>
                                        </p:tgtEl>
                                        <p:attrNameLst>
                                          <p:attrName>style.visibility</p:attrName>
                                        </p:attrNameLst>
                                      </p:cBhvr>
                                      <p:to>
                                        <p:strVal val="visible"/>
                                      </p:to>
                                    </p:set>
                                    <p:anim calcmode="lin" valueType="num">
                                      <p:cBhvr additive="base">
                                        <p:cTn id="25"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par>
                          <p:cTn id="27" fill="hold">
                            <p:stCondLst>
                              <p:cond delay="3500"/>
                            </p:stCondLst>
                            <p:childTnLst>
                              <p:par>
                                <p:cTn id="28" presetID="2" presetClass="entr" presetSubtype="4" fill="hold" nodeType="afterEffect">
                                  <p:stCondLst>
                                    <p:cond delay="0"/>
                                  </p:stCondLst>
                                  <p:childTnLst>
                                    <p:set>
                                      <p:cBhvr>
                                        <p:cTn id="29" dur="1" fill="hold">
                                          <p:stCondLst>
                                            <p:cond delay="0"/>
                                          </p:stCondLst>
                                        </p:cTn>
                                        <p:tgtEl>
                                          <p:spTgt spid="7">
                                            <p:txEl>
                                              <p:pRg st="3" end="3"/>
                                            </p:txEl>
                                          </p:spTgt>
                                        </p:tgtEl>
                                        <p:attrNameLst>
                                          <p:attrName>style.visibility</p:attrName>
                                        </p:attrNameLst>
                                      </p:cBhvr>
                                      <p:to>
                                        <p:strVal val="visible"/>
                                      </p:to>
                                    </p:set>
                                    <p:anim calcmode="lin" valueType="num">
                                      <p:cBhvr additive="base">
                                        <p:cTn id="30"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par>
                          <p:cTn id="32" fill="hold">
                            <p:stCondLst>
                              <p:cond delay="4000"/>
                            </p:stCondLst>
                            <p:childTnLst>
                              <p:par>
                                <p:cTn id="33" presetID="2" presetClass="entr" presetSubtype="4" fill="hold" nodeType="afterEffect">
                                  <p:stCondLst>
                                    <p:cond delay="0"/>
                                  </p:stCondLst>
                                  <p:childTnLst>
                                    <p:set>
                                      <p:cBhvr>
                                        <p:cTn id="34" dur="1" fill="hold">
                                          <p:stCondLst>
                                            <p:cond delay="0"/>
                                          </p:stCondLst>
                                        </p:cTn>
                                        <p:tgtEl>
                                          <p:spTgt spid="7">
                                            <p:txEl>
                                              <p:pRg st="4" end="4"/>
                                            </p:txEl>
                                          </p:spTgt>
                                        </p:tgtEl>
                                        <p:attrNameLst>
                                          <p:attrName>style.visibility</p:attrName>
                                        </p:attrNameLst>
                                      </p:cBhvr>
                                      <p:to>
                                        <p:strVal val="visible"/>
                                      </p:to>
                                    </p:set>
                                    <p:anim calcmode="lin" valueType="num">
                                      <p:cBhvr additive="base">
                                        <p:cTn id="35" dur="500" fill="hold"/>
                                        <p:tgtEl>
                                          <p:spTgt spid="7">
                                            <p:txEl>
                                              <p:pRg st="4" end="4"/>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7">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7" grpId="0" autoUpdateAnimBg="0"/>
    </p:bldLst>
  </p:timing>
</p:sld>
</file>

<file path=ppt/slides/slide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267" name="Rectangle 3"/>
          <p:cNvSpPr>
            <a:spLocks noGrp="1" noChangeArrowheads="1"/>
          </p:cNvSpPr>
          <p:nvPr>
            <p:ph type="body" idx="4294967295"/>
          </p:nvPr>
        </p:nvSpPr>
        <p:spPr>
          <a:xfrm>
            <a:off x="-254000" y="80963"/>
            <a:ext cx="9540875" cy="1204912"/>
          </a:xfrm>
        </p:spPr>
        <p:txBody>
          <a:bodyPr/>
          <a:lstStyle/>
          <a:p>
            <a:r>
              <a:rPr lang="lv-LV" sz="2800" i="1" smtClean="0"/>
              <a:t>43 Patiesi es tev saku, šodien tu būsi ar mani paradīzē</a:t>
            </a:r>
            <a:endParaRPr lang="lv-LV" sz="2800" smtClean="0"/>
          </a:p>
        </p:txBody>
      </p:sp>
      <p:sp>
        <p:nvSpPr>
          <p:cNvPr id="7" name="Rectangle 6"/>
          <p:cNvSpPr>
            <a:spLocks noChangeArrowheads="1"/>
          </p:cNvSpPr>
          <p:nvPr/>
        </p:nvSpPr>
        <p:spPr bwMode="auto">
          <a:xfrm>
            <a:off x="0" y="620713"/>
            <a:ext cx="8893175" cy="2654300"/>
          </a:xfrm>
          <a:prstGeom prst="rect">
            <a:avLst/>
          </a:prstGeom>
          <a:noFill/>
          <a:ln w="9525">
            <a:noFill/>
            <a:miter lim="800000"/>
            <a:headEnd/>
            <a:tailEnd/>
          </a:ln>
        </p:spPr>
        <p:txBody>
          <a:bodyPr>
            <a:spAutoFit/>
          </a:bodyPr>
          <a:lstStyle/>
          <a:p>
            <a:pPr>
              <a:buFontTx/>
              <a:buChar char="•"/>
            </a:pPr>
            <a:r>
              <a:rPr lang="lv-LV" sz="2800"/>
              <a:t>Jēzus </a:t>
            </a:r>
            <a:r>
              <a:rPr lang="lv-LV" sz="2800" b="1"/>
              <a:t>apsolījums noziedzniekam</a:t>
            </a:r>
            <a:r>
              <a:rPr lang="lv-LV" sz="2800"/>
              <a:t>. Tas, ko </a:t>
            </a:r>
            <a:r>
              <a:rPr lang="lv-LV" sz="2800" b="1"/>
              <a:t>tu lūdz</a:t>
            </a:r>
            <a:r>
              <a:rPr lang="lv-LV" sz="2800"/>
              <a:t> jau </a:t>
            </a:r>
            <a:r>
              <a:rPr lang="lv-LV" sz="2800" b="1"/>
              <a:t>šodien notiks</a:t>
            </a:r>
            <a:r>
              <a:rPr lang="lv-LV" sz="2800"/>
              <a:t>.</a:t>
            </a:r>
          </a:p>
          <a:p>
            <a:pPr>
              <a:buFontTx/>
              <a:buChar char="•"/>
            </a:pPr>
            <a:r>
              <a:rPr lang="lv-LV" sz="2800"/>
              <a:t>Tas, ko </a:t>
            </a:r>
            <a:r>
              <a:rPr lang="lv-LV" sz="2800" b="1"/>
              <a:t>tu lūdz</a:t>
            </a:r>
            <a:r>
              <a:rPr lang="lv-LV" sz="2800"/>
              <a:t> tev</a:t>
            </a:r>
            <a:r>
              <a:rPr lang="lv-LV" sz="2800" b="1"/>
              <a:t> notiks, tu būsi </a:t>
            </a:r>
            <a:r>
              <a:rPr lang="lv-LV" sz="2800"/>
              <a:t>ar Mani</a:t>
            </a:r>
            <a:r>
              <a:rPr lang="lv-LV" sz="2800" b="1"/>
              <a:t> paradīzē</a:t>
            </a:r>
            <a:r>
              <a:rPr lang="lv-LV" sz="2800"/>
              <a:t>. Te ir </a:t>
            </a:r>
            <a:r>
              <a:rPr lang="lv-LV" sz="2800" b="1"/>
              <a:t>žēlastība</a:t>
            </a:r>
            <a:r>
              <a:rPr lang="lv-LV" sz="2800"/>
              <a:t>, kas plūst </a:t>
            </a:r>
            <a:r>
              <a:rPr lang="lv-LV" sz="2800" b="1"/>
              <a:t>no Dieva Dēla</a:t>
            </a:r>
            <a:r>
              <a:rPr lang="lv-LV" sz="2800"/>
              <a:t>, ir </a:t>
            </a:r>
            <a:r>
              <a:rPr lang="lv-LV" sz="2800" b="1"/>
              <a:t>pietiekama</a:t>
            </a:r>
            <a:r>
              <a:rPr lang="lv-LV" sz="2800"/>
              <a:t>, tur </a:t>
            </a:r>
            <a:r>
              <a:rPr lang="lv-LV" sz="2800" b="1"/>
              <a:t>nav vajadzīga</a:t>
            </a:r>
            <a:r>
              <a:rPr lang="lv-LV" sz="2800"/>
              <a:t> kāda </a:t>
            </a:r>
            <a:r>
              <a:rPr lang="lv-LV" sz="2800" b="1"/>
              <a:t>papildus šķīstīšana</a:t>
            </a:r>
            <a:r>
              <a:rPr lang="lv-LV" sz="2800"/>
              <a:t>. </a:t>
            </a:r>
            <a:r>
              <a:rPr lang="lv-LV" sz="2800" b="1"/>
              <a:t>Nekāda gandarīšana</a:t>
            </a:r>
            <a:r>
              <a:rPr lang="lv-LV" sz="2800"/>
              <a:t>, tu </a:t>
            </a:r>
            <a:r>
              <a:rPr lang="lv-LV" sz="2800" b="1"/>
              <a:t>būsi paradīzē</a:t>
            </a:r>
            <a:r>
              <a:rPr lang="lv-LV" sz="2800"/>
              <a:t>. </a:t>
            </a:r>
          </a:p>
        </p:txBody>
      </p:sp>
      <p:pic>
        <p:nvPicPr>
          <p:cNvPr id="8198" name="Picture 6"/>
          <p:cNvPicPr>
            <a:picLocks noChangeAspect="1" noChangeArrowheads="1"/>
          </p:cNvPicPr>
          <p:nvPr/>
        </p:nvPicPr>
        <p:blipFill>
          <a:blip r:embed="rId2" cstate="print"/>
          <a:srcRect/>
          <a:stretch>
            <a:fillRect/>
          </a:stretch>
        </p:blipFill>
        <p:spPr bwMode="auto">
          <a:xfrm>
            <a:off x="755650" y="3140969"/>
            <a:ext cx="7272338" cy="3717032"/>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1267"/>
                                        </p:tgtEl>
                                        <p:attrNameLst>
                                          <p:attrName>style.visibility</p:attrName>
                                        </p:attrNameLst>
                                      </p:cBhvr>
                                      <p:to>
                                        <p:strVal val="visible"/>
                                      </p:to>
                                    </p:set>
                                    <p:anim calcmode="lin" valueType="num">
                                      <p:cBhvr additive="base">
                                        <p:cTn id="7" dur="500" fill="hold"/>
                                        <p:tgtEl>
                                          <p:spTgt spid="11267"/>
                                        </p:tgtEl>
                                        <p:attrNameLst>
                                          <p:attrName>ppt_x</p:attrName>
                                        </p:attrNameLst>
                                      </p:cBhvr>
                                      <p:tavLst>
                                        <p:tav tm="0">
                                          <p:val>
                                            <p:strVal val="#ppt_x"/>
                                          </p:val>
                                        </p:tav>
                                        <p:tav tm="100000">
                                          <p:val>
                                            <p:strVal val="#ppt_x"/>
                                          </p:val>
                                        </p:tav>
                                      </p:tavLst>
                                    </p:anim>
                                    <p:anim calcmode="lin" valueType="num">
                                      <p:cBhvr additive="base">
                                        <p:cTn id="8" dur="500" fill="hold"/>
                                        <p:tgtEl>
                                          <p:spTgt spid="11267"/>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8198"/>
                                        </p:tgtEl>
                                        <p:attrNameLst>
                                          <p:attrName>style.visibility</p:attrName>
                                        </p:attrNameLst>
                                      </p:cBhvr>
                                      <p:to>
                                        <p:strVal val="visible"/>
                                      </p:to>
                                    </p:set>
                                    <p:animEffect transition="in" filter="fade">
                                      <p:cBhvr>
                                        <p:cTn id="11" dur="2000"/>
                                        <p:tgtEl>
                                          <p:spTgt spid="8198"/>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 calcmode="lin" valueType="num">
                                      <p:cBhvr additive="base">
                                        <p:cTn id="2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7" grpId="0" autoUpdateAnimBg="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Rectangle 3"/>
          <p:cNvSpPr>
            <a:spLocks noGrp="1" noChangeArrowheads="1"/>
          </p:cNvSpPr>
          <p:nvPr>
            <p:ph type="body" idx="4294967295"/>
          </p:nvPr>
        </p:nvSpPr>
        <p:spPr>
          <a:xfrm>
            <a:off x="-285750" y="85725"/>
            <a:ext cx="9358313" cy="1557338"/>
          </a:xfrm>
        </p:spPr>
        <p:txBody>
          <a:bodyPr/>
          <a:lstStyle/>
          <a:p>
            <a:pPr algn="just" eaLnBrk="1" hangingPunct="1">
              <a:lnSpc>
                <a:spcPct val="80000"/>
              </a:lnSpc>
              <a:buFontTx/>
              <a:buNone/>
            </a:pPr>
            <a:r>
              <a:rPr lang="lv-LV" sz="1000" i="1" smtClean="0"/>
              <a:t>          </a:t>
            </a:r>
            <a:r>
              <a:rPr lang="lv-LV" sz="2800" i="1" smtClean="0"/>
              <a:t>44 Un tas bija ap sesto stundu. Tad tapa tumšs pār visu zemi līdz devītai stundai.</a:t>
            </a:r>
            <a:r>
              <a:rPr lang="lv-LV" smtClean="0"/>
              <a:t> </a:t>
            </a:r>
            <a:endParaRPr lang="lv-LV" sz="1800" i="1" smtClean="0"/>
          </a:p>
        </p:txBody>
      </p:sp>
      <p:sp>
        <p:nvSpPr>
          <p:cNvPr id="7" name="Rectangle 6"/>
          <p:cNvSpPr>
            <a:spLocks noChangeArrowheads="1"/>
          </p:cNvSpPr>
          <p:nvPr/>
        </p:nvSpPr>
        <p:spPr bwMode="auto">
          <a:xfrm>
            <a:off x="0" y="765175"/>
            <a:ext cx="9144000" cy="1384995"/>
          </a:xfrm>
          <a:prstGeom prst="rect">
            <a:avLst/>
          </a:prstGeom>
          <a:noFill/>
          <a:ln w="9525">
            <a:noFill/>
            <a:miter lim="800000"/>
            <a:headEnd/>
            <a:tailEnd/>
          </a:ln>
        </p:spPr>
        <p:txBody>
          <a:bodyPr>
            <a:spAutoFit/>
          </a:bodyPr>
          <a:lstStyle/>
          <a:p>
            <a:pPr>
              <a:buFontTx/>
              <a:buChar char="•"/>
            </a:pPr>
            <a:r>
              <a:rPr lang="lv-LV" sz="2800" b="1" dirty="0" smtClean="0"/>
              <a:t>Kāpēc tapa tumšs? Tā bija zīme no augšienes, ka mēs esam izdarījuši lielu grēku – piesituši krustā – pašu Dieva Dēlu! Viņam bija jāmirst mūsu grēku dēļ.</a:t>
            </a:r>
            <a:endParaRPr lang="lv-LV" sz="2800" dirty="0"/>
          </a:p>
        </p:txBody>
      </p:sp>
      <p:pic>
        <p:nvPicPr>
          <p:cNvPr id="37890" name="Picture 2" descr="http://pqhobbit.files.wordpress.com/2010/08/world-cross-shadow.jpg"/>
          <p:cNvPicPr>
            <a:picLocks noChangeAspect="1" noChangeArrowheads="1"/>
          </p:cNvPicPr>
          <p:nvPr/>
        </p:nvPicPr>
        <p:blipFill>
          <a:blip r:embed="rId2" cstate="print"/>
          <a:srcRect/>
          <a:stretch>
            <a:fillRect/>
          </a:stretch>
        </p:blipFill>
        <p:spPr bwMode="auto">
          <a:xfrm>
            <a:off x="857224" y="2214554"/>
            <a:ext cx="7715304" cy="4643741"/>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11267">
                                            <p:txEl>
                                              <p:pRg st="0" end="0"/>
                                            </p:txEl>
                                          </p:spTgt>
                                        </p:tgtEl>
                                        <p:attrNameLst>
                                          <p:attrName>style.visibility</p:attrName>
                                        </p:attrNameLst>
                                      </p:cBhvr>
                                      <p:to>
                                        <p:strVal val="visible"/>
                                      </p:to>
                                    </p:set>
                                    <p:anim calcmode="lin" valueType="num">
                                      <p:cBhvr additive="base">
                                        <p:cTn id="7" dur="500" fill="hold"/>
                                        <p:tgtEl>
                                          <p:spTgt spid="1126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1267">
                                            <p:txEl>
                                              <p:pRg st="0" end="0"/>
                                            </p:txEl>
                                          </p:spTgt>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37890"/>
                                        </p:tgtEl>
                                        <p:attrNameLst>
                                          <p:attrName>style.visibility</p:attrName>
                                        </p:attrNameLst>
                                      </p:cBhvr>
                                      <p:to>
                                        <p:strVal val="visible"/>
                                      </p:to>
                                    </p:set>
                                    <p:animEffect transition="in" filter="fade">
                                      <p:cBhvr>
                                        <p:cTn id="11" dur="2000"/>
                                        <p:tgtEl>
                                          <p:spTgt spid="37890"/>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Rectangle 3"/>
          <p:cNvSpPr>
            <a:spLocks noGrp="1" noChangeArrowheads="1"/>
          </p:cNvSpPr>
          <p:nvPr>
            <p:ph type="body" idx="4294967295"/>
          </p:nvPr>
        </p:nvSpPr>
        <p:spPr>
          <a:xfrm>
            <a:off x="-285750" y="85725"/>
            <a:ext cx="9358313" cy="1557338"/>
          </a:xfrm>
        </p:spPr>
        <p:txBody>
          <a:bodyPr/>
          <a:lstStyle/>
          <a:p>
            <a:pPr algn="just" eaLnBrk="1" hangingPunct="1">
              <a:lnSpc>
                <a:spcPct val="80000"/>
              </a:lnSpc>
              <a:buFontTx/>
              <a:buNone/>
            </a:pPr>
            <a:r>
              <a:rPr lang="lv-LV" sz="1000" i="1" smtClean="0"/>
              <a:t>          </a:t>
            </a:r>
            <a:r>
              <a:rPr lang="lv-LV" sz="2800" i="1" smtClean="0"/>
              <a:t>46 Un Jēzus sauca skaļā balsī: "Tēvs, Es nododu Savu garu Tavās rokās."</a:t>
            </a:r>
            <a:r>
              <a:rPr lang="lv-LV" smtClean="0"/>
              <a:t> </a:t>
            </a:r>
            <a:endParaRPr lang="lv-LV" sz="2800" smtClean="0"/>
          </a:p>
          <a:p>
            <a:pPr algn="just" eaLnBrk="1" hangingPunct="1">
              <a:lnSpc>
                <a:spcPct val="80000"/>
              </a:lnSpc>
              <a:buFontTx/>
              <a:buNone/>
            </a:pPr>
            <a:endParaRPr lang="lv-LV" sz="2800" smtClean="0"/>
          </a:p>
          <a:p>
            <a:pPr algn="just" eaLnBrk="1" hangingPunct="1">
              <a:lnSpc>
                <a:spcPct val="80000"/>
              </a:lnSpc>
              <a:buFontTx/>
              <a:buNone/>
            </a:pPr>
            <a:endParaRPr lang="lv-LV" sz="1800" i="1" smtClean="0"/>
          </a:p>
        </p:txBody>
      </p:sp>
      <p:sp>
        <p:nvSpPr>
          <p:cNvPr id="7" name="Rectangle 6"/>
          <p:cNvSpPr>
            <a:spLocks noChangeArrowheads="1"/>
          </p:cNvSpPr>
          <p:nvPr/>
        </p:nvSpPr>
        <p:spPr bwMode="auto">
          <a:xfrm>
            <a:off x="0" y="3749675"/>
            <a:ext cx="9144000" cy="3108325"/>
          </a:xfrm>
          <a:prstGeom prst="rect">
            <a:avLst/>
          </a:prstGeom>
          <a:noFill/>
          <a:ln w="9525">
            <a:noFill/>
            <a:miter lim="800000"/>
            <a:headEnd/>
            <a:tailEnd/>
          </a:ln>
        </p:spPr>
        <p:txBody>
          <a:bodyPr>
            <a:spAutoFit/>
          </a:bodyPr>
          <a:lstStyle/>
          <a:p>
            <a:pPr>
              <a:buFontTx/>
              <a:buChar char="•"/>
            </a:pPr>
            <a:r>
              <a:rPr lang="lv-LV" sz="2800" dirty="0"/>
              <a:t>Kristus </a:t>
            </a:r>
            <a:r>
              <a:rPr lang="lv-LV" sz="2800" dirty="0" smtClean="0"/>
              <a:t>ir </a:t>
            </a:r>
            <a:r>
              <a:rPr lang="lv-LV" sz="2800" b="1" dirty="0" smtClean="0"/>
              <a:t>mīlestības</a:t>
            </a:r>
            <a:r>
              <a:rPr lang="lv-LV" sz="2800" dirty="0" smtClean="0"/>
              <a:t> un </a:t>
            </a:r>
            <a:r>
              <a:rPr lang="lv-LV" sz="2800" b="1" dirty="0"/>
              <a:t>paklausības paraugs</a:t>
            </a:r>
          </a:p>
          <a:p>
            <a:pPr>
              <a:buFontTx/>
              <a:buChar char="•"/>
            </a:pPr>
            <a:r>
              <a:rPr lang="lv-LV" sz="2800" b="1" dirty="0"/>
              <a:t>Krustā reizē</a:t>
            </a:r>
            <a:r>
              <a:rPr lang="lv-LV" sz="2800" dirty="0"/>
              <a:t> ir gan </a:t>
            </a:r>
            <a:r>
              <a:rPr lang="lv-LV" sz="2800" b="1" dirty="0"/>
              <a:t>bauslība</a:t>
            </a:r>
            <a:r>
              <a:rPr lang="lv-LV" sz="2800" dirty="0"/>
              <a:t>, gan </a:t>
            </a:r>
            <a:r>
              <a:rPr lang="lv-LV" sz="2800" b="1" dirty="0"/>
              <a:t>evaņģēlijs</a:t>
            </a:r>
            <a:r>
              <a:rPr lang="lv-LV" sz="2800" dirty="0"/>
              <a:t>. </a:t>
            </a:r>
          </a:p>
          <a:p>
            <a:pPr>
              <a:buFontTx/>
              <a:buChar char="•"/>
            </a:pPr>
            <a:r>
              <a:rPr lang="lv-LV" sz="2800" dirty="0"/>
              <a:t>Krusts ir </a:t>
            </a:r>
            <a:r>
              <a:rPr lang="lv-LV" sz="2800" b="1" dirty="0"/>
              <a:t>Taisnība</a:t>
            </a:r>
            <a:r>
              <a:rPr lang="lv-LV" sz="2800" dirty="0"/>
              <a:t>: </a:t>
            </a:r>
            <a:r>
              <a:rPr lang="lv-LV" sz="2800" b="1" dirty="0"/>
              <a:t>Dieva jērs saņem sodu mūsu vietā</a:t>
            </a:r>
            <a:endParaRPr lang="lv-LV" sz="2800" dirty="0"/>
          </a:p>
          <a:p>
            <a:pPr>
              <a:buFontTx/>
              <a:buChar char="•"/>
            </a:pPr>
            <a:r>
              <a:rPr lang="lv-LV" sz="2800" dirty="0"/>
              <a:t>Krusts ir </a:t>
            </a:r>
            <a:r>
              <a:rPr lang="lv-LV" sz="2800" b="1" dirty="0"/>
              <a:t>Mīlestība</a:t>
            </a:r>
            <a:r>
              <a:rPr lang="lv-LV" sz="2800" dirty="0"/>
              <a:t>: </a:t>
            </a:r>
          </a:p>
          <a:p>
            <a:r>
              <a:rPr lang="lv-LV" sz="2800" i="1" dirty="0"/>
              <a:t>Ja Dievs ir par mums, tad, kas būs pret mums</a:t>
            </a:r>
            <a:r>
              <a:rPr lang="lv-LV" sz="2800" dirty="0"/>
              <a:t>  </a:t>
            </a:r>
          </a:p>
          <a:p>
            <a:pPr>
              <a:buFontTx/>
              <a:buChar char="•"/>
            </a:pPr>
            <a:r>
              <a:rPr lang="lv-LV" sz="2800" dirty="0"/>
              <a:t>Krusts ir arī </a:t>
            </a:r>
            <a:r>
              <a:rPr lang="lv-LV" sz="2800" b="1" dirty="0"/>
              <a:t>sakramentu avots</a:t>
            </a:r>
            <a:r>
              <a:rPr lang="lv-LV" sz="2800" dirty="0"/>
              <a:t>. </a:t>
            </a:r>
          </a:p>
        </p:txBody>
      </p:sp>
      <p:pic>
        <p:nvPicPr>
          <p:cNvPr id="24578" name="Picture 2" descr="http://www.gospelcity.com/image.php?imageID=28354"/>
          <p:cNvPicPr>
            <a:picLocks noChangeAspect="1" noChangeArrowheads="1"/>
          </p:cNvPicPr>
          <p:nvPr/>
        </p:nvPicPr>
        <p:blipFill>
          <a:blip r:embed="rId2" cstate="print"/>
          <a:srcRect/>
          <a:stretch>
            <a:fillRect/>
          </a:stretch>
        </p:blipFill>
        <p:spPr bwMode="auto">
          <a:xfrm>
            <a:off x="3279758" y="482579"/>
            <a:ext cx="5429256" cy="3286149"/>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11267">
                                            <p:txEl>
                                              <p:pRg st="0" end="0"/>
                                            </p:txEl>
                                          </p:spTgt>
                                        </p:tgtEl>
                                        <p:attrNameLst>
                                          <p:attrName>style.visibility</p:attrName>
                                        </p:attrNameLst>
                                      </p:cBhvr>
                                      <p:to>
                                        <p:strVal val="visible"/>
                                      </p:to>
                                    </p:set>
                                    <p:anim calcmode="lin" valueType="num">
                                      <p:cBhvr additive="base">
                                        <p:cTn id="7" dur="500" fill="hold"/>
                                        <p:tgtEl>
                                          <p:spTgt spid="1126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1267">
                                            <p:txEl>
                                              <p:pRg st="0" end="0"/>
                                            </p:txEl>
                                          </p:spTgt>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0" presetClass="entr" presetSubtype="0" fill="hold" nodeType="afterEffect">
                                  <p:stCondLst>
                                    <p:cond delay="0"/>
                                  </p:stCondLst>
                                  <p:childTnLst>
                                    <p:set>
                                      <p:cBhvr>
                                        <p:cTn id="11" dur="1" fill="hold">
                                          <p:stCondLst>
                                            <p:cond delay="0"/>
                                          </p:stCondLst>
                                        </p:cTn>
                                        <p:tgtEl>
                                          <p:spTgt spid="24578"/>
                                        </p:tgtEl>
                                        <p:attrNameLst>
                                          <p:attrName>style.visibility</p:attrName>
                                        </p:attrNameLst>
                                      </p:cBhvr>
                                      <p:to>
                                        <p:strVal val="visible"/>
                                      </p:to>
                                    </p:set>
                                    <p:animEffect transition="in" filter="fade">
                                      <p:cBhvr>
                                        <p:cTn id="12" dur="2000"/>
                                        <p:tgtEl>
                                          <p:spTgt spid="24578"/>
                                        </p:tgtEl>
                                      </p:cBhvr>
                                    </p:animEffect>
                                  </p:childTnLst>
                                </p:cTn>
                              </p:par>
                            </p:childTnLst>
                          </p:cTn>
                        </p:par>
                        <p:par>
                          <p:cTn id="13" fill="hold">
                            <p:stCondLst>
                              <p:cond delay="2500"/>
                            </p:stCondLst>
                            <p:childTnLst>
                              <p:par>
                                <p:cTn id="14" presetID="2" presetClass="entr" presetSubtype="4" fill="hold" nodeType="afterEffect">
                                  <p:stCondLst>
                                    <p:cond delay="0"/>
                                  </p:stCondLst>
                                  <p:childTnLst>
                                    <p:set>
                                      <p:cBhvr>
                                        <p:cTn id="15" dur="1" fill="hold">
                                          <p:stCondLst>
                                            <p:cond delay="0"/>
                                          </p:stCondLst>
                                        </p:cTn>
                                        <p:tgtEl>
                                          <p:spTgt spid="7">
                                            <p:txEl>
                                              <p:pRg st="0" end="0"/>
                                            </p:txEl>
                                          </p:spTgt>
                                        </p:tgtEl>
                                        <p:attrNameLst>
                                          <p:attrName>style.visibility</p:attrName>
                                        </p:attrNameLst>
                                      </p:cBhvr>
                                      <p:to>
                                        <p:strVal val="visible"/>
                                      </p:to>
                                    </p:set>
                                    <p:anim calcmode="lin" valueType="num">
                                      <p:cBhvr additive="base">
                                        <p:cTn id="16"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7"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8" fill="hold">
                            <p:stCondLst>
                              <p:cond delay="3000"/>
                            </p:stCondLst>
                            <p:childTnLst>
                              <p:par>
                                <p:cTn id="19" presetID="2" presetClass="entr" presetSubtype="4" fill="hold" nodeType="afterEffect">
                                  <p:stCondLst>
                                    <p:cond delay="0"/>
                                  </p:stCondLst>
                                  <p:childTnLst>
                                    <p:set>
                                      <p:cBhvr>
                                        <p:cTn id="20" dur="1" fill="hold">
                                          <p:stCondLst>
                                            <p:cond delay="0"/>
                                          </p:stCondLst>
                                        </p:cTn>
                                        <p:tgtEl>
                                          <p:spTgt spid="7">
                                            <p:txEl>
                                              <p:pRg st="1" end="1"/>
                                            </p:txEl>
                                          </p:spTgt>
                                        </p:tgtEl>
                                        <p:attrNameLst>
                                          <p:attrName>style.visibility</p:attrName>
                                        </p:attrNameLst>
                                      </p:cBhvr>
                                      <p:to>
                                        <p:strVal val="visible"/>
                                      </p:to>
                                    </p:set>
                                    <p:anim calcmode="lin" valueType="num">
                                      <p:cBhvr additive="base">
                                        <p:cTn id="21"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3" fill="hold">
                            <p:stCondLst>
                              <p:cond delay="3500"/>
                            </p:stCondLst>
                            <p:childTnLst>
                              <p:par>
                                <p:cTn id="24" presetID="2" presetClass="entr" presetSubtype="4" fill="hold" nodeType="afterEffect">
                                  <p:stCondLst>
                                    <p:cond delay="0"/>
                                  </p:stCondLst>
                                  <p:childTnLst>
                                    <p:set>
                                      <p:cBhvr>
                                        <p:cTn id="25" dur="1" fill="hold">
                                          <p:stCondLst>
                                            <p:cond delay="0"/>
                                          </p:stCondLst>
                                        </p:cTn>
                                        <p:tgtEl>
                                          <p:spTgt spid="7">
                                            <p:txEl>
                                              <p:pRg st="2" end="2"/>
                                            </p:txEl>
                                          </p:spTgt>
                                        </p:tgtEl>
                                        <p:attrNameLst>
                                          <p:attrName>style.visibility</p:attrName>
                                        </p:attrNameLst>
                                      </p:cBhvr>
                                      <p:to>
                                        <p:strVal val="visible"/>
                                      </p:to>
                                    </p:set>
                                    <p:anim calcmode="lin" valueType="num">
                                      <p:cBhvr additive="base">
                                        <p:cTn id="26"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7"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par>
                          <p:cTn id="28" fill="hold">
                            <p:stCondLst>
                              <p:cond delay="4000"/>
                            </p:stCondLst>
                            <p:childTnLst>
                              <p:par>
                                <p:cTn id="29" presetID="2" presetClass="entr" presetSubtype="4" fill="hold" nodeType="afterEffect">
                                  <p:stCondLst>
                                    <p:cond delay="0"/>
                                  </p:stCondLst>
                                  <p:childTnLst>
                                    <p:set>
                                      <p:cBhvr>
                                        <p:cTn id="30" dur="1" fill="hold">
                                          <p:stCondLst>
                                            <p:cond delay="0"/>
                                          </p:stCondLst>
                                        </p:cTn>
                                        <p:tgtEl>
                                          <p:spTgt spid="7">
                                            <p:txEl>
                                              <p:pRg st="3" end="3"/>
                                            </p:txEl>
                                          </p:spTgt>
                                        </p:tgtEl>
                                        <p:attrNameLst>
                                          <p:attrName>style.visibility</p:attrName>
                                        </p:attrNameLst>
                                      </p:cBhvr>
                                      <p:to>
                                        <p:strVal val="visible"/>
                                      </p:to>
                                    </p:set>
                                    <p:anim calcmode="lin" valueType="num">
                                      <p:cBhvr additive="base">
                                        <p:cTn id="31"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par>
                          <p:cTn id="33" fill="hold">
                            <p:stCondLst>
                              <p:cond delay="4500"/>
                            </p:stCondLst>
                            <p:childTnLst>
                              <p:par>
                                <p:cTn id="34" presetID="2" presetClass="entr" presetSubtype="4" fill="hold" nodeType="afterEffect">
                                  <p:stCondLst>
                                    <p:cond delay="0"/>
                                  </p:stCondLst>
                                  <p:childTnLst>
                                    <p:set>
                                      <p:cBhvr>
                                        <p:cTn id="35" dur="1" fill="hold">
                                          <p:stCondLst>
                                            <p:cond delay="0"/>
                                          </p:stCondLst>
                                        </p:cTn>
                                        <p:tgtEl>
                                          <p:spTgt spid="7">
                                            <p:txEl>
                                              <p:pRg st="4" end="4"/>
                                            </p:txEl>
                                          </p:spTgt>
                                        </p:tgtEl>
                                        <p:attrNameLst>
                                          <p:attrName>style.visibility</p:attrName>
                                        </p:attrNameLst>
                                      </p:cBhvr>
                                      <p:to>
                                        <p:strVal val="visible"/>
                                      </p:to>
                                    </p:set>
                                    <p:anim calcmode="lin" valueType="num">
                                      <p:cBhvr additive="base">
                                        <p:cTn id="36" dur="500" fill="hold"/>
                                        <p:tgtEl>
                                          <p:spTgt spid="7">
                                            <p:txEl>
                                              <p:pRg st="4" end="4"/>
                                            </p:txEl>
                                          </p:spTgt>
                                        </p:tgtEl>
                                        <p:attrNameLst>
                                          <p:attrName>ppt_x</p:attrName>
                                        </p:attrNameLst>
                                      </p:cBhvr>
                                      <p:tavLst>
                                        <p:tav tm="0">
                                          <p:val>
                                            <p:strVal val="#ppt_x"/>
                                          </p:val>
                                        </p:tav>
                                        <p:tav tm="100000">
                                          <p:val>
                                            <p:strVal val="#ppt_x"/>
                                          </p:val>
                                        </p:tav>
                                      </p:tavLst>
                                    </p:anim>
                                    <p:anim calcmode="lin" valueType="num">
                                      <p:cBhvr additive="base">
                                        <p:cTn id="37" dur="500" fill="hold"/>
                                        <p:tgtEl>
                                          <p:spTgt spid="7">
                                            <p:txEl>
                                              <p:pRg st="4" end="4"/>
                                            </p:txEl>
                                          </p:spTgt>
                                        </p:tgtEl>
                                        <p:attrNameLst>
                                          <p:attrName>ppt_y</p:attrName>
                                        </p:attrNameLst>
                                      </p:cBhvr>
                                      <p:tavLst>
                                        <p:tav tm="0">
                                          <p:val>
                                            <p:strVal val="1+#ppt_h/2"/>
                                          </p:val>
                                        </p:tav>
                                        <p:tav tm="100000">
                                          <p:val>
                                            <p:strVal val="#ppt_y"/>
                                          </p:val>
                                        </p:tav>
                                      </p:tavLst>
                                    </p:anim>
                                  </p:childTnLst>
                                </p:cTn>
                              </p:par>
                            </p:childTnLst>
                          </p:cTn>
                        </p:par>
                        <p:par>
                          <p:cTn id="38" fill="hold">
                            <p:stCondLst>
                              <p:cond delay="5000"/>
                            </p:stCondLst>
                            <p:childTnLst>
                              <p:par>
                                <p:cTn id="39" presetID="2" presetClass="entr" presetSubtype="4" fill="hold" nodeType="afterEffect">
                                  <p:stCondLst>
                                    <p:cond delay="0"/>
                                  </p:stCondLst>
                                  <p:childTnLst>
                                    <p:set>
                                      <p:cBhvr>
                                        <p:cTn id="40" dur="1" fill="hold">
                                          <p:stCondLst>
                                            <p:cond delay="0"/>
                                          </p:stCondLst>
                                        </p:cTn>
                                        <p:tgtEl>
                                          <p:spTgt spid="7">
                                            <p:txEl>
                                              <p:pRg st="5" end="5"/>
                                            </p:txEl>
                                          </p:spTgt>
                                        </p:tgtEl>
                                        <p:attrNameLst>
                                          <p:attrName>style.visibility</p:attrName>
                                        </p:attrNameLst>
                                      </p:cBhvr>
                                      <p:to>
                                        <p:strVal val="visible"/>
                                      </p:to>
                                    </p:set>
                                    <p:anim calcmode="lin" valueType="num">
                                      <p:cBhvr additive="base">
                                        <p:cTn id="41" dur="500" fill="hold"/>
                                        <p:tgtEl>
                                          <p:spTgt spid="7">
                                            <p:txEl>
                                              <p:pRg st="5" end="5"/>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7">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TotalTime>
  <Words>1057</Words>
  <Application>Microsoft Office PowerPoint</Application>
  <PresentationFormat>On-screen Show (4:3)</PresentationFormat>
  <Paragraphs>46</Paragraphs>
  <Slides>12</Slides>
  <Notes>0</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Office Theme</vt:lpstr>
      <vt:lpstr>Lk.23:32-49 Jēzus krusta nāve</vt:lpstr>
      <vt:lpstr>Lk.23:32-49 Jēzus krusta nāve</vt:lpstr>
      <vt:lpstr>Slide 3</vt:lpstr>
      <vt:lpstr>Slide 4</vt:lpstr>
      <vt:lpstr>Slide 5</vt:lpstr>
      <vt:lpstr>Slide 6</vt:lpstr>
      <vt:lpstr>Slide 7</vt:lpstr>
      <vt:lpstr>Slide 8</vt:lpstr>
      <vt:lpstr>Slide 9</vt:lpstr>
      <vt:lpstr>Slide 10</vt:lpstr>
      <vt:lpstr>Noslēgums</vt:lpstr>
      <vt:lpstr>Un Dieva miers, kas ir augstāks par visu saprašanu lai pasargā jūsu sirdis un jūsu domas. Āmen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Lk.23:32-49 Jēzus krusta nāve</dc:title>
  <dc:creator>RO</dc:creator>
  <cp:lastModifiedBy>RO</cp:lastModifiedBy>
  <cp:revision>1</cp:revision>
  <dcterms:created xsi:type="dcterms:W3CDTF">2018-03-31T09:34:52Z</dcterms:created>
  <dcterms:modified xsi:type="dcterms:W3CDTF">2018-03-31T09:35:58Z</dcterms:modified>
</cp:coreProperties>
</file>