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58" r:id="rId3"/>
    <p:sldId id="283" r:id="rId4"/>
    <p:sldId id="280" r:id="rId5"/>
    <p:sldId id="268" r:id="rId6"/>
    <p:sldId id="284" r:id="rId7"/>
    <p:sldId id="273" r:id="rId8"/>
    <p:sldId id="274" r:id="rId9"/>
    <p:sldId id="281" r:id="rId10"/>
    <p:sldId id="285" r:id="rId11"/>
    <p:sldId id="279" r:id="rId12"/>
    <p:sldId id="272" r:id="rId13"/>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varScale="1">
        <p:scale>
          <a:sx n="65" d="100"/>
          <a:sy n="65" d="100"/>
        </p:scale>
        <p:origin x="-740" y="-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F65E1F9-EC2E-48C9-924D-7A4654F514B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D4ECE6F-4709-4F29-ABA4-9D933478DAC5}"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925BBBC-A031-42E6-8A61-8459AE198AC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1A0949-D9A8-4B8D-B31A-F897EC4D4D3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4ED0BE3-6B86-4650-884D-C4DD48571914}"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827B190-CEB1-4DDB-9D45-A9D419605907}"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0E549115-975E-40E4-8FF4-FDC95E7B548A}"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0356EA7B-DBA7-412A-8012-9FBC3B59403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FB5A377D-EDF6-496D-B220-2F96F7892C1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F3D4C59-CBAE-43C8-8492-BF709D443E94}"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1A9140E-CE7E-422C-99BE-0DFC1798E04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31499BD2-A3A3-4ADC-9AF9-2A26E3AD02EE}"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125413"/>
            <a:ext cx="8391525" cy="927100"/>
          </a:xfrm>
        </p:spPr>
        <p:txBody>
          <a:bodyPr/>
          <a:lstStyle/>
          <a:p>
            <a:pPr eaLnBrk="1" hangingPunct="1"/>
            <a:r>
              <a:rPr lang="lv-LV" b="1" smtClean="0"/>
              <a:t>Mt.6:24-34 Attieksme un raizes</a:t>
            </a:r>
            <a:endParaRPr lang="lv-LV" smtClean="0"/>
          </a:p>
        </p:txBody>
      </p:sp>
      <p:pic>
        <p:nvPicPr>
          <p:cNvPr id="3075" name="Picture 3" descr="DOVE019"/>
          <p:cNvPicPr>
            <a:picLocks noChangeAspect="1" noChangeArrowheads="1"/>
          </p:cNvPicPr>
          <p:nvPr/>
        </p:nvPicPr>
        <p:blipFill>
          <a:blip r:embed="rId2"/>
          <a:srcRect/>
          <a:stretch>
            <a:fillRect/>
          </a:stretch>
        </p:blipFill>
        <p:spPr bwMode="auto">
          <a:xfrm>
            <a:off x="53975" y="4445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143769" y="0"/>
            <a:ext cx="2000232" cy="400110"/>
          </a:xfrm>
          <a:prstGeom prst="rect">
            <a:avLst/>
          </a:prstGeom>
          <a:noFill/>
          <a:ln w="9525">
            <a:noFill/>
            <a:miter lim="800000"/>
            <a:headEnd/>
            <a:tailEnd/>
          </a:ln>
        </p:spPr>
        <p:txBody>
          <a:bodyPr wrap="square">
            <a:spAutoFit/>
          </a:bodyPr>
          <a:lstStyle/>
          <a:p>
            <a:pPr>
              <a:spcBef>
                <a:spcPct val="50000"/>
              </a:spcBef>
            </a:pPr>
            <a:r>
              <a:rPr lang="lv-LV" sz="2000" dirty="0" smtClean="0"/>
              <a:t>15.sept. 2019.</a:t>
            </a:r>
            <a:endParaRPr lang="lv-LV" sz="2000" dirty="0"/>
          </a:p>
        </p:txBody>
      </p:sp>
      <p:sp>
        <p:nvSpPr>
          <p:cNvPr id="3077" name="Rectangle 3"/>
          <p:cNvSpPr>
            <a:spLocks noChangeArrowheads="1"/>
          </p:cNvSpPr>
          <p:nvPr/>
        </p:nvSpPr>
        <p:spPr bwMode="auto">
          <a:xfrm>
            <a:off x="5580063" y="871538"/>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3085" name="Picture 13" descr="http://www.ronmartin.net/blog/wp-content/uploads/2010/02/glass-half.jpg"/>
          <p:cNvPicPr>
            <a:picLocks noChangeAspect="1" noChangeArrowheads="1"/>
          </p:cNvPicPr>
          <p:nvPr/>
        </p:nvPicPr>
        <p:blipFill>
          <a:blip r:embed="rId3" cstate="print"/>
          <a:srcRect/>
          <a:stretch>
            <a:fillRect/>
          </a:stretch>
        </p:blipFill>
        <p:spPr bwMode="auto">
          <a:xfrm>
            <a:off x="539552" y="1268760"/>
            <a:ext cx="8064896" cy="53512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6" name="Picture 10"/>
          <p:cNvPicPr>
            <a:picLocks noChangeAspect="1" noChangeArrowheads="1"/>
          </p:cNvPicPr>
          <p:nvPr/>
        </p:nvPicPr>
        <p:blipFill>
          <a:blip r:embed="rId2" cstate="print"/>
          <a:srcRect/>
          <a:stretch>
            <a:fillRect/>
          </a:stretch>
        </p:blipFill>
        <p:spPr bwMode="auto">
          <a:xfrm>
            <a:off x="7578076" y="1145264"/>
            <a:ext cx="1714500" cy="2571768"/>
          </a:xfrm>
          <a:prstGeom prst="rect">
            <a:avLst/>
          </a:prstGeom>
          <a:ln>
            <a:noFill/>
          </a:ln>
          <a:effectLst>
            <a:softEdge rad="112500"/>
          </a:effectLst>
        </p:spPr>
      </p:pic>
      <p:sp>
        <p:nvSpPr>
          <p:cNvPr id="6147" name="Rectangle 2"/>
          <p:cNvSpPr>
            <a:spLocks noGrp="1" noChangeArrowheads="1"/>
          </p:cNvSpPr>
          <p:nvPr>
            <p:ph type="title" idx="4294967295"/>
          </p:nvPr>
        </p:nvSpPr>
        <p:spPr>
          <a:xfrm>
            <a:off x="0" y="908050"/>
            <a:ext cx="9429750" cy="692150"/>
          </a:xfrm>
        </p:spPr>
        <p:txBody>
          <a:bodyPr/>
          <a:lstStyle/>
          <a:p>
            <a:pPr eaLnBrk="1" hangingPunct="1"/>
            <a:r>
              <a:rPr lang="lv-LV" b="1" smtClean="0">
                <a:solidFill>
                  <a:schemeClr val="tx1"/>
                </a:solidFill>
              </a:rPr>
              <a:t>Mūsu dienišķo maizi</a:t>
            </a:r>
            <a:br>
              <a:rPr lang="lv-LV" b="1" smtClean="0">
                <a:solidFill>
                  <a:schemeClr val="tx1"/>
                </a:solidFill>
              </a:rPr>
            </a:br>
            <a:r>
              <a:rPr lang="lv-LV" b="1" smtClean="0">
                <a:solidFill>
                  <a:schemeClr val="tx1"/>
                </a:solidFill>
              </a:rPr>
              <a:t>dod mums šodien</a:t>
            </a:r>
          </a:p>
        </p:txBody>
      </p:sp>
      <p:sp>
        <p:nvSpPr>
          <p:cNvPr id="6" name="Rectangle 5"/>
          <p:cNvSpPr>
            <a:spLocks noChangeArrowheads="1"/>
          </p:cNvSpPr>
          <p:nvPr/>
        </p:nvSpPr>
        <p:spPr bwMode="auto">
          <a:xfrm>
            <a:off x="0" y="2333625"/>
            <a:ext cx="9144000" cy="4524375"/>
          </a:xfrm>
          <a:prstGeom prst="rect">
            <a:avLst/>
          </a:prstGeom>
          <a:noFill/>
          <a:ln w="9525">
            <a:noFill/>
            <a:miter lim="800000"/>
            <a:headEnd/>
            <a:tailEnd/>
          </a:ln>
        </p:spPr>
        <p:txBody>
          <a:bodyPr>
            <a:spAutoFit/>
          </a:bodyPr>
          <a:lstStyle/>
          <a:p>
            <a:pPr>
              <a:buFont typeface="Wingdings" pitchFamily="2" charset="2"/>
              <a:buChar char="§"/>
            </a:pPr>
            <a:r>
              <a:rPr lang="lv-LV" sz="2400" b="1"/>
              <a:t>Vagoni </a:t>
            </a:r>
            <a:r>
              <a:rPr lang="lv-LV" sz="2400"/>
              <a:t>ar to, ko </a:t>
            </a:r>
            <a:r>
              <a:rPr lang="lv-LV" sz="2400" b="1"/>
              <a:t>dzīvē </a:t>
            </a:r>
            <a:r>
              <a:rPr lang="lv-LV" sz="2400"/>
              <a:t>patērējam</a:t>
            </a:r>
          </a:p>
          <a:p>
            <a:pPr>
              <a:buFont typeface="Wingdings" pitchFamily="2" charset="2"/>
              <a:buChar char="§"/>
            </a:pPr>
            <a:r>
              <a:rPr lang="lv-LV" sz="2400"/>
              <a:t>Ja to visu iedod uzreiz </a:t>
            </a:r>
            <a:r>
              <a:rPr lang="lv-LV" sz="2400" b="1"/>
              <a:t>vienā dienā</a:t>
            </a:r>
            <a:r>
              <a:rPr lang="lv-LV" sz="2400"/>
              <a:t>,</a:t>
            </a:r>
          </a:p>
          <a:p>
            <a:r>
              <a:rPr lang="lv-LV" sz="2400"/>
              <a:t>mēs kā zīdaiņi </a:t>
            </a:r>
            <a:r>
              <a:rPr lang="lv-LV" sz="2400" b="1"/>
              <a:t>nezinātu ko darīt.</a:t>
            </a:r>
          </a:p>
          <a:p>
            <a:pPr>
              <a:buFont typeface="Wingdings" pitchFamily="2" charset="2"/>
              <a:buChar char="§"/>
            </a:pPr>
            <a:r>
              <a:rPr lang="lv-LV" sz="2400"/>
              <a:t>Dievs mums to visu </a:t>
            </a:r>
            <a:r>
              <a:rPr lang="lv-LV" sz="2400" b="1"/>
              <a:t>dod</a:t>
            </a:r>
            <a:r>
              <a:rPr lang="lv-LV" sz="2400"/>
              <a:t>, lai mēs varētu par to </a:t>
            </a:r>
            <a:r>
              <a:rPr lang="lv-LV" sz="2400" b="1"/>
              <a:t>priecāties</a:t>
            </a:r>
            <a:r>
              <a:rPr lang="lv-LV" sz="2400"/>
              <a:t>!</a:t>
            </a:r>
          </a:p>
          <a:p>
            <a:pPr>
              <a:buFont typeface="Wingdings" pitchFamily="2" charset="2"/>
              <a:buChar char="§"/>
            </a:pPr>
            <a:r>
              <a:rPr lang="lv-LV" sz="2400"/>
              <a:t>P. Viss mums ir, bet ja nav </a:t>
            </a:r>
            <a:r>
              <a:rPr lang="lv-LV" sz="2400" b="1"/>
              <a:t>labs laiks</a:t>
            </a:r>
            <a:r>
              <a:rPr lang="lv-LV" sz="2400"/>
              <a:t>, tad ir slikti. </a:t>
            </a:r>
          </a:p>
          <a:p>
            <a:pPr>
              <a:buFont typeface="Wingdings" pitchFamily="2" charset="2"/>
              <a:buChar char="§"/>
            </a:pPr>
            <a:r>
              <a:rPr lang="lv-LV" sz="2400"/>
              <a:t>Mums Latvijā nav ne </a:t>
            </a:r>
            <a:r>
              <a:rPr lang="lv-LV" sz="2400" b="1"/>
              <a:t>vulkānu</a:t>
            </a:r>
            <a:r>
              <a:rPr lang="lv-LV" sz="2400"/>
              <a:t>, ne </a:t>
            </a:r>
            <a:r>
              <a:rPr lang="lv-LV" sz="2400" b="1"/>
              <a:t>cunami</a:t>
            </a:r>
            <a:r>
              <a:rPr lang="lv-LV" sz="2400"/>
              <a:t>, ne </a:t>
            </a:r>
            <a:r>
              <a:rPr lang="lv-LV" sz="2400" b="1"/>
              <a:t>viesuļvētru</a:t>
            </a:r>
            <a:r>
              <a:rPr lang="lv-LV" sz="2400"/>
              <a:t>.</a:t>
            </a:r>
          </a:p>
          <a:p>
            <a:pPr>
              <a:buFont typeface="Wingdings" pitchFamily="2" charset="2"/>
              <a:buChar char="§"/>
            </a:pPr>
            <a:endParaRPr lang="lv-LV" sz="2400"/>
          </a:p>
          <a:p>
            <a:pPr>
              <a:buFont typeface="Wingdings" pitchFamily="2" charset="2"/>
              <a:buChar char="§"/>
            </a:pPr>
            <a:r>
              <a:rPr lang="lv-LV" sz="2400"/>
              <a:t>Dienišķā maize ir ļoti plaša, tajā </a:t>
            </a:r>
            <a:r>
              <a:rPr lang="lv-LV" sz="2400" b="1"/>
              <a:t>ietilpst visa pasaule</a:t>
            </a:r>
            <a:r>
              <a:rPr lang="lv-LV" sz="2400"/>
              <a:t>.</a:t>
            </a:r>
          </a:p>
          <a:p>
            <a:pPr>
              <a:buFont typeface="Wingdings" pitchFamily="2" charset="2"/>
              <a:buChar char="§"/>
            </a:pPr>
            <a:r>
              <a:rPr lang="lv-LV" sz="2400"/>
              <a:t>Dievs dod mums tik </a:t>
            </a:r>
            <a:r>
              <a:rPr lang="lv-LV" sz="2400" b="1"/>
              <a:t>daudzas lietas</a:t>
            </a:r>
            <a:r>
              <a:rPr lang="lv-LV" sz="2400"/>
              <a:t>, ko mēs pat </a:t>
            </a:r>
            <a:r>
              <a:rPr lang="lv-LV" sz="2400" b="1"/>
              <a:t>nenovērtējam</a:t>
            </a:r>
            <a:r>
              <a:rPr lang="lv-LV" sz="2400"/>
              <a:t>.</a:t>
            </a:r>
          </a:p>
          <a:p>
            <a:pPr>
              <a:buFont typeface="Wingdings" pitchFamily="2" charset="2"/>
              <a:buChar char="§"/>
            </a:pPr>
            <a:r>
              <a:rPr lang="lv-LV" sz="2400"/>
              <a:t>Luters: </a:t>
            </a:r>
            <a:r>
              <a:rPr lang="lv-LV" sz="2400" b="1"/>
              <a:t>Dievs dod </a:t>
            </a:r>
            <a:r>
              <a:rPr lang="lv-LV" sz="2400"/>
              <a:t>visiem </a:t>
            </a:r>
            <a:r>
              <a:rPr lang="lv-LV" sz="2400" b="1"/>
              <a:t>dienišķo maizi</a:t>
            </a:r>
            <a:r>
              <a:rPr lang="lv-LV" sz="2400"/>
              <a:t>, pat ļauniem cilvēkiem arī </a:t>
            </a:r>
            <a:r>
              <a:rPr lang="lv-LV" sz="2400" b="1"/>
              <a:t>bez </a:t>
            </a:r>
            <a:r>
              <a:rPr lang="lv-LV" sz="2400"/>
              <a:t>mūsu </a:t>
            </a:r>
            <a:r>
              <a:rPr lang="lv-LV" sz="2400" b="1"/>
              <a:t>lūgšanas</a:t>
            </a:r>
            <a:r>
              <a:rPr lang="lv-LV" sz="2400"/>
              <a:t>. Bet </a:t>
            </a:r>
            <a:r>
              <a:rPr lang="lv-LV" sz="2400" b="1"/>
              <a:t>lūgšana vajadzīga</a:t>
            </a:r>
            <a:r>
              <a:rPr lang="lv-LV" sz="2400"/>
              <a:t>, lai mēs </a:t>
            </a:r>
            <a:r>
              <a:rPr lang="lv-LV" sz="2400" b="1"/>
              <a:t>mācītos</a:t>
            </a:r>
            <a:r>
              <a:rPr lang="lv-LV" sz="2400"/>
              <a:t> saprast, ka </a:t>
            </a:r>
            <a:r>
              <a:rPr lang="lv-LV" sz="2400" b="1"/>
              <a:t>Dievs ir tas</a:t>
            </a:r>
            <a:r>
              <a:rPr lang="lv-LV" sz="2400"/>
              <a:t>, </a:t>
            </a:r>
            <a:r>
              <a:rPr lang="lv-LV" sz="2400" b="1"/>
              <a:t>kas</a:t>
            </a:r>
            <a:r>
              <a:rPr lang="lv-LV" sz="2400"/>
              <a:t> to </a:t>
            </a:r>
            <a:r>
              <a:rPr lang="lv-LV" sz="2400" b="1"/>
              <a:t>dod</a:t>
            </a:r>
            <a:r>
              <a:rPr lang="lv-LV" sz="2400"/>
              <a:t>.</a:t>
            </a:r>
          </a:p>
        </p:txBody>
      </p:sp>
      <p:sp>
        <p:nvSpPr>
          <p:cNvPr id="1126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499B439D-461C-4A47-BD7B-F7D276107697}" type="slidenum">
              <a:rPr lang="lv-LV" sz="1400"/>
              <a:pPr algn="r"/>
              <a:t>10</a:t>
            </a:fld>
            <a:endParaRPr lang="lv-LV" sz="1400"/>
          </a:p>
        </p:txBody>
      </p:sp>
      <p:pic>
        <p:nvPicPr>
          <p:cNvPr id="2" name="Picture 5"/>
          <p:cNvPicPr>
            <a:picLocks noChangeAspect="1" noChangeArrowheads="1"/>
          </p:cNvPicPr>
          <p:nvPr/>
        </p:nvPicPr>
        <p:blipFill>
          <a:blip r:embed="rId3" cstate="print"/>
          <a:srcRect l="4640" r="7731"/>
          <a:stretch>
            <a:fillRect/>
          </a:stretch>
        </p:blipFill>
        <p:spPr bwMode="auto">
          <a:xfrm>
            <a:off x="0" y="980728"/>
            <a:ext cx="2000232" cy="1357010"/>
          </a:xfrm>
          <a:prstGeom prst="rect">
            <a:avLst/>
          </a:prstGeom>
          <a:ln>
            <a:noFill/>
          </a:ln>
          <a:effectLst>
            <a:softEdge rad="112500"/>
          </a:effectLst>
        </p:spPr>
      </p:pic>
      <p:pic>
        <p:nvPicPr>
          <p:cNvPr id="9225" name="Picture 9"/>
          <p:cNvPicPr>
            <a:picLocks noChangeAspect="1" noChangeArrowheads="1"/>
          </p:cNvPicPr>
          <p:nvPr/>
        </p:nvPicPr>
        <p:blipFill>
          <a:blip r:embed="rId4" cstate="print"/>
          <a:srcRect/>
          <a:stretch>
            <a:fillRect/>
          </a:stretch>
        </p:blipFill>
        <p:spPr bwMode="auto">
          <a:xfrm flipH="1">
            <a:off x="5292080" y="1788206"/>
            <a:ext cx="3524294" cy="1390650"/>
          </a:xfrm>
          <a:prstGeom prst="rect">
            <a:avLst/>
          </a:prstGeom>
          <a:ln>
            <a:noFill/>
          </a:ln>
          <a:effectLst>
            <a:softEdge rad="112500"/>
          </a:effectLst>
        </p:spPr>
      </p:pic>
      <p:sp>
        <p:nvSpPr>
          <p:cNvPr id="8" name="Rectangle 3"/>
          <p:cNvSpPr txBox="1">
            <a:spLocks noChangeArrowheads="1"/>
          </p:cNvSpPr>
          <p:nvPr/>
        </p:nvSpPr>
        <p:spPr bwMode="auto">
          <a:xfrm>
            <a:off x="-396875" y="0"/>
            <a:ext cx="9540875" cy="1204913"/>
          </a:xfrm>
          <a:prstGeom prst="rect">
            <a:avLst/>
          </a:prstGeom>
          <a:noFill/>
          <a:ln w="9525">
            <a:noFill/>
            <a:miter lim="800000"/>
            <a:headEnd/>
            <a:tailEnd/>
          </a:ln>
        </p:spPr>
        <p:txBody>
          <a:bodyPr/>
          <a:lstStyle/>
          <a:p>
            <a:pPr marL="342900" indent="-342900" algn="just">
              <a:lnSpc>
                <a:spcPct val="80000"/>
              </a:lnSpc>
              <a:spcBef>
                <a:spcPct val="20000"/>
              </a:spcBef>
              <a:defRPr/>
            </a:pPr>
            <a:r>
              <a:rPr lang="lv-LV" sz="2800" i="1" kern="0" dirty="0">
                <a:latin typeface="+mn-lt"/>
              </a:rPr>
              <a:t>    34 Tāpēc </a:t>
            </a:r>
            <a:r>
              <a:rPr lang="lv-LV" sz="2800" i="1" kern="0" dirty="0" err="1">
                <a:latin typeface="+mn-lt"/>
              </a:rPr>
              <a:t>nezūdaities</a:t>
            </a:r>
            <a:r>
              <a:rPr lang="lv-LV" sz="2800" i="1" kern="0" dirty="0">
                <a:latin typeface="+mn-lt"/>
              </a:rPr>
              <a:t> nākamā rīta dēļ, jo rītdiena pati par sevi zūdīsies. Ikvienai dienai pietiek pašai savu bēdu.</a:t>
            </a:r>
            <a:endParaRPr lang="lv-LV" sz="2600" i="1" kern="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9226"/>
                                        </p:tgtEl>
                                        <p:attrNameLst>
                                          <p:attrName>style.visibility</p:attrName>
                                        </p:attrNameLst>
                                      </p:cBhvr>
                                      <p:to>
                                        <p:strVal val="visible"/>
                                      </p:to>
                                    </p:set>
                                    <p:animEffect transition="in" filter="fade">
                                      <p:cBhvr>
                                        <p:cTn id="19" dur="2000"/>
                                        <p:tgtEl>
                                          <p:spTgt spid="9226"/>
                                        </p:tgtEl>
                                      </p:cBhvr>
                                    </p:animEffect>
                                  </p:childTnLst>
                                </p:cTn>
                              </p:par>
                              <p:par>
                                <p:cTn id="20" presetID="10" presetClass="entr" presetSubtype="0" fill="hold" nodeType="withEffect">
                                  <p:stCondLst>
                                    <p:cond delay="0"/>
                                  </p:stCondLst>
                                  <p:childTnLst>
                                    <p:set>
                                      <p:cBhvr>
                                        <p:cTn id="21" dur="1" fill="hold">
                                          <p:stCondLst>
                                            <p:cond delay="0"/>
                                          </p:stCondLst>
                                        </p:cTn>
                                        <p:tgtEl>
                                          <p:spTgt spid="9225"/>
                                        </p:tgtEl>
                                        <p:attrNameLst>
                                          <p:attrName>style.visibility</p:attrName>
                                        </p:attrNameLst>
                                      </p:cBhvr>
                                      <p:to>
                                        <p:strVal val="visible"/>
                                      </p:to>
                                    </p:set>
                                    <p:animEffect transition="in" filter="fade">
                                      <p:cBhvr>
                                        <p:cTn id="22" dur="2000"/>
                                        <p:tgtEl>
                                          <p:spTgt spid="9225"/>
                                        </p:tgtEl>
                                      </p:cBhvr>
                                    </p:animEffect>
                                  </p:childTnLst>
                                </p:cTn>
                              </p:par>
                            </p:childTnLst>
                          </p:cTn>
                        </p:par>
                        <p:par>
                          <p:cTn id="23" fill="hold" nodeType="afterGroup">
                            <p:stCondLst>
                              <p:cond delay="4000"/>
                            </p:stCondLst>
                            <p:childTnLst>
                              <p:par>
                                <p:cTn id="24" presetID="2" presetClass="entr" presetSubtype="4" fill="hold" nodeType="after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anim calcmode="lin" valueType="num">
                                      <p:cBhvr additive="base">
                                        <p:cTn id="26"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500"/>
                            </p:stCondLst>
                            <p:childTnLst>
                              <p:par>
                                <p:cTn id="33" presetID="2" presetClass="entr" presetSubtype="4" fill="hold" nodeType="after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 calcmode="lin" valueType="num">
                                      <p:cBhvr additive="base">
                                        <p:cTn id="3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5000"/>
                            </p:stCondLst>
                            <p:childTnLst>
                              <p:par>
                                <p:cTn id="38" presetID="2" presetClass="entr" presetSubtype="4" fill="hold" nodeType="afterEffect">
                                  <p:stCondLst>
                                    <p:cond delay="0"/>
                                  </p:stCondLst>
                                  <p:childTnLst>
                                    <p:set>
                                      <p:cBhvr>
                                        <p:cTn id="39" dur="1" fill="hold">
                                          <p:stCondLst>
                                            <p:cond delay="0"/>
                                          </p:stCondLst>
                                        </p:cTn>
                                        <p:tgtEl>
                                          <p:spTgt spid="6">
                                            <p:txEl>
                                              <p:pRg st="4" end="4"/>
                                            </p:txEl>
                                          </p:spTgt>
                                        </p:tgtEl>
                                        <p:attrNameLst>
                                          <p:attrName>style.visibility</p:attrName>
                                        </p:attrNameLst>
                                      </p:cBhvr>
                                      <p:to>
                                        <p:strVal val="visible"/>
                                      </p:to>
                                    </p:set>
                                    <p:anim calcmode="lin" valueType="num">
                                      <p:cBhvr additive="base">
                                        <p:cTn id="4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5500"/>
                            </p:stCondLst>
                            <p:childTnLst>
                              <p:par>
                                <p:cTn id="43" presetID="2" presetClass="entr" presetSubtype="4" fill="hold" nodeType="afterEffect">
                                  <p:stCondLst>
                                    <p:cond delay="0"/>
                                  </p:stCondLst>
                                  <p:childTnLst>
                                    <p:set>
                                      <p:cBhvr>
                                        <p:cTn id="44" dur="1" fill="hold">
                                          <p:stCondLst>
                                            <p:cond delay="0"/>
                                          </p:stCondLst>
                                        </p:cTn>
                                        <p:tgtEl>
                                          <p:spTgt spid="6">
                                            <p:txEl>
                                              <p:pRg st="5" end="5"/>
                                            </p:txEl>
                                          </p:spTgt>
                                        </p:tgtEl>
                                        <p:attrNameLst>
                                          <p:attrName>style.visibility</p:attrName>
                                        </p:attrNameLst>
                                      </p:cBhvr>
                                      <p:to>
                                        <p:strVal val="visible"/>
                                      </p:to>
                                    </p:set>
                                    <p:anim calcmode="lin" valueType="num">
                                      <p:cBhvr additive="base">
                                        <p:cTn id="4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nodeType="clickEffect">
                                  <p:stCondLst>
                                    <p:cond delay="0"/>
                                  </p:stCondLst>
                                  <p:childTnLst>
                                    <p:set>
                                      <p:cBhvr>
                                        <p:cTn id="50" dur="1" fill="hold">
                                          <p:stCondLst>
                                            <p:cond delay="0"/>
                                          </p:stCondLst>
                                        </p:cTn>
                                        <p:tgtEl>
                                          <p:spTgt spid="6">
                                            <p:txEl>
                                              <p:pRg st="7" end="7"/>
                                            </p:txEl>
                                          </p:spTgt>
                                        </p:tgtEl>
                                        <p:attrNameLst>
                                          <p:attrName>style.visibility</p:attrName>
                                        </p:attrNameLst>
                                      </p:cBhvr>
                                      <p:to>
                                        <p:strVal val="visible"/>
                                      </p:to>
                                    </p:set>
                                    <p:anim calcmode="lin" valueType="num">
                                      <p:cBhvr additive="base">
                                        <p:cTn id="5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53" fill="hold" nodeType="afterGroup">
                            <p:stCondLst>
                              <p:cond delay="500"/>
                            </p:stCondLst>
                            <p:childTnLst>
                              <p:par>
                                <p:cTn id="54" presetID="2" presetClass="entr" presetSubtype="4" fill="hold" nodeType="afterEffect">
                                  <p:stCondLst>
                                    <p:cond delay="0"/>
                                  </p:stCondLst>
                                  <p:childTnLst>
                                    <p:set>
                                      <p:cBhvr>
                                        <p:cTn id="55" dur="1" fill="hold">
                                          <p:stCondLst>
                                            <p:cond delay="0"/>
                                          </p:stCondLst>
                                        </p:cTn>
                                        <p:tgtEl>
                                          <p:spTgt spid="6">
                                            <p:txEl>
                                              <p:pRg st="8" end="8"/>
                                            </p:txEl>
                                          </p:spTgt>
                                        </p:tgtEl>
                                        <p:attrNameLst>
                                          <p:attrName>style.visibility</p:attrName>
                                        </p:attrNameLst>
                                      </p:cBhvr>
                                      <p:to>
                                        <p:strVal val="visible"/>
                                      </p:to>
                                    </p:set>
                                    <p:anim calcmode="lin" valueType="num">
                                      <p:cBhvr additive="base">
                                        <p:cTn id="56"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par>
                          <p:cTn id="58" fill="hold" nodeType="afterGroup">
                            <p:stCondLst>
                              <p:cond delay="1000"/>
                            </p:stCondLst>
                            <p:childTnLst>
                              <p:par>
                                <p:cTn id="59" presetID="2" presetClass="entr" presetSubtype="4" fill="hold" nodeType="after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par>
                          <p:cTn id="63" fill="hold">
                            <p:stCondLst>
                              <p:cond delay="1500"/>
                            </p:stCondLst>
                            <p:childTnLst>
                              <p:par>
                                <p:cTn id="64" presetID="2" presetClass="entr" presetSubtype="4" fill="hold" nodeType="afterEffect">
                                  <p:stCondLst>
                                    <p:cond delay="0"/>
                                  </p:stCondLst>
                                  <p:childTnLst>
                                    <p:set>
                                      <p:cBhvr>
                                        <p:cTn id="65" dur="1" fill="hold">
                                          <p:stCondLst>
                                            <p:cond delay="0"/>
                                          </p:stCondLst>
                                        </p:cTn>
                                        <p:tgtEl>
                                          <p:spTgt spid="8">
                                            <p:txEl>
                                              <p:pRg st="0" end="0"/>
                                            </p:txEl>
                                          </p:spTgt>
                                        </p:tgtEl>
                                        <p:attrNameLst>
                                          <p:attrName>style.visibility</p:attrName>
                                        </p:attrNameLst>
                                      </p:cBhvr>
                                      <p:to>
                                        <p:strVal val="visible"/>
                                      </p:to>
                                    </p:set>
                                    <p:anim calcmode="lin" valueType="num">
                                      <p:cBhvr additive="base">
                                        <p:cTn id="6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100013"/>
            <a:ext cx="8229600" cy="850901"/>
          </a:xfrm>
        </p:spPr>
        <p:txBody>
          <a:bodyPr/>
          <a:lstStyle/>
          <a:p>
            <a:pPr eaLnBrk="1" hangingPunct="1"/>
            <a:r>
              <a:rPr lang="lv-LV" b="1" smtClean="0">
                <a:solidFill>
                  <a:schemeClr val="tx1"/>
                </a:solidFill>
              </a:rPr>
              <a:t>Noslēgums</a:t>
            </a:r>
          </a:p>
        </p:txBody>
      </p:sp>
      <p:sp>
        <p:nvSpPr>
          <p:cNvPr id="4" name="Rectangle 3"/>
          <p:cNvSpPr>
            <a:spLocks noChangeArrowheads="1"/>
          </p:cNvSpPr>
          <p:nvPr/>
        </p:nvSpPr>
        <p:spPr bwMode="auto">
          <a:xfrm>
            <a:off x="0" y="549275"/>
            <a:ext cx="9144000" cy="3538538"/>
          </a:xfrm>
          <a:prstGeom prst="rect">
            <a:avLst/>
          </a:prstGeom>
          <a:noFill/>
          <a:ln w="9525">
            <a:noFill/>
            <a:miter lim="800000"/>
            <a:headEnd/>
            <a:tailEnd/>
          </a:ln>
        </p:spPr>
        <p:txBody>
          <a:bodyPr>
            <a:spAutoFit/>
          </a:bodyPr>
          <a:lstStyle/>
          <a:p>
            <a:r>
              <a:rPr lang="lv-LV" sz="2800" i="1"/>
              <a:t>33 Bet dzenieties papriekš pēc Dieva valstības un pēc Viņa taisnības, tad jums visas šīs lietas taps piemestas.</a:t>
            </a:r>
          </a:p>
          <a:p>
            <a:pPr>
              <a:buFont typeface="Arial" pitchFamily="34" charset="0"/>
              <a:buChar char="•"/>
            </a:pPr>
            <a:r>
              <a:rPr lang="lv-LV" sz="2800" b="1"/>
              <a:t>Debesu valstība</a:t>
            </a:r>
            <a:r>
              <a:rPr lang="lv-LV" sz="2800"/>
              <a:t> ir daudz </a:t>
            </a:r>
            <a:r>
              <a:rPr lang="lv-LV" sz="2800" b="1"/>
              <a:t>vērtīgāka</a:t>
            </a:r>
            <a:r>
              <a:rPr lang="lv-LV" sz="2800"/>
              <a:t> par visām </a:t>
            </a:r>
            <a:r>
              <a:rPr lang="lv-LV" sz="2800" b="1"/>
              <a:t>piemetamajām lietām</a:t>
            </a:r>
            <a:r>
              <a:rPr lang="lv-LV" sz="2800"/>
              <a:t> un pat par šo </a:t>
            </a:r>
            <a:r>
              <a:rPr lang="lv-LV" sz="2800" b="1"/>
              <a:t>laicīgo dzīvību</a:t>
            </a:r>
            <a:r>
              <a:rPr lang="lv-LV" sz="2800"/>
              <a:t>.</a:t>
            </a:r>
          </a:p>
          <a:p>
            <a:pPr>
              <a:buFont typeface="Arial" pitchFamily="34" charset="0"/>
              <a:buChar char="•"/>
            </a:pPr>
            <a:r>
              <a:rPr lang="lv-LV" sz="2800" b="1"/>
              <a:t>Koncentrējieties</a:t>
            </a:r>
            <a:r>
              <a:rPr lang="lv-LV" sz="2800"/>
              <a:t> uz to, kas </a:t>
            </a:r>
            <a:r>
              <a:rPr lang="lv-LV" sz="2800" b="1"/>
              <a:t>jums ir</a:t>
            </a:r>
            <a:r>
              <a:rPr lang="lv-LV" sz="2800"/>
              <a:t>, nevis nav!</a:t>
            </a:r>
          </a:p>
          <a:p>
            <a:pPr>
              <a:buFontTx/>
              <a:buChar char="•"/>
            </a:pPr>
            <a:r>
              <a:rPr lang="lv-LV" sz="2800"/>
              <a:t>Lai Debesu </a:t>
            </a:r>
            <a:r>
              <a:rPr lang="lv-LV" sz="2800" b="1"/>
              <a:t>valstība</a:t>
            </a:r>
            <a:r>
              <a:rPr lang="lv-LV" sz="2800"/>
              <a:t> jums ir </a:t>
            </a:r>
            <a:r>
              <a:rPr lang="lv-LV" sz="2800" b="1"/>
              <a:t>prioritāte Nr.1</a:t>
            </a:r>
            <a:r>
              <a:rPr lang="lv-LV" sz="2800"/>
              <a:t>. un tad </a:t>
            </a:r>
            <a:r>
              <a:rPr lang="lv-LV" sz="2800" b="1"/>
              <a:t>pārējās lietas</a:t>
            </a:r>
            <a:r>
              <a:rPr lang="lv-LV" sz="2800"/>
              <a:t> Dievs </a:t>
            </a:r>
            <a:r>
              <a:rPr lang="lv-LV" sz="2800" b="1"/>
              <a:t>piemetīs</a:t>
            </a:r>
            <a:r>
              <a:rPr lang="lv-LV" sz="2800"/>
              <a:t> tik, cik jums </a:t>
            </a:r>
            <a:r>
              <a:rPr lang="lv-LV" sz="2800" b="1"/>
              <a:t>nepieciešams</a:t>
            </a:r>
            <a:r>
              <a:rPr lang="lv-LV" sz="2800"/>
              <a:t>. Āmen</a:t>
            </a:r>
          </a:p>
        </p:txBody>
      </p:sp>
      <p:pic>
        <p:nvPicPr>
          <p:cNvPr id="5" name="Picture 5"/>
          <p:cNvPicPr>
            <a:picLocks noChangeAspect="1" noChangeArrowheads="1"/>
          </p:cNvPicPr>
          <p:nvPr/>
        </p:nvPicPr>
        <p:blipFill>
          <a:blip r:embed="rId2" cstate="print"/>
          <a:srcRect l="4255" t="13341" r="3191" b="6613"/>
          <a:stretch>
            <a:fillRect/>
          </a:stretch>
        </p:blipFill>
        <p:spPr bwMode="auto">
          <a:xfrm>
            <a:off x="0" y="3933056"/>
            <a:ext cx="9144000" cy="293463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53975"/>
            <a:ext cx="8462962" cy="927100"/>
          </a:xfrm>
        </p:spPr>
        <p:txBody>
          <a:bodyPr/>
          <a:lstStyle/>
          <a:p>
            <a:pPr eaLnBrk="1" hangingPunct="1"/>
            <a:r>
              <a:rPr lang="lv-LV" b="1" smtClean="0"/>
              <a:t>Mt.6:24-34 Attieksme un raizes</a:t>
            </a:r>
            <a:r>
              <a:rPr lang="lv-LV" smtClean="0"/>
              <a:t> </a:t>
            </a:r>
          </a:p>
        </p:txBody>
      </p:sp>
      <p:pic>
        <p:nvPicPr>
          <p:cNvPr id="2051" name="Picture 3" descr="DOVE019"/>
          <p:cNvPicPr>
            <a:picLocks noChangeAspect="1" noChangeArrowheads="1"/>
          </p:cNvPicPr>
          <p:nvPr/>
        </p:nvPicPr>
        <p:blipFill>
          <a:blip r:embed="rId2"/>
          <a:srcRect/>
          <a:stretch>
            <a:fillRect/>
          </a:stretch>
        </p:blipFill>
        <p:spPr bwMode="auto">
          <a:xfrm>
            <a:off x="34925"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215207" y="0"/>
            <a:ext cx="1928794" cy="400110"/>
          </a:xfrm>
          <a:prstGeom prst="rect">
            <a:avLst/>
          </a:prstGeom>
          <a:noFill/>
          <a:ln w="9525">
            <a:noFill/>
            <a:miter lim="800000"/>
            <a:headEnd/>
            <a:tailEnd/>
          </a:ln>
        </p:spPr>
        <p:txBody>
          <a:bodyPr wrap="square">
            <a:spAutoFit/>
          </a:bodyPr>
          <a:lstStyle/>
          <a:p>
            <a:pPr>
              <a:spcBef>
                <a:spcPct val="50000"/>
              </a:spcBef>
            </a:pPr>
            <a:r>
              <a:rPr lang="lv-LV" sz="2000" dirty="0" smtClean="0"/>
              <a:t>15.sept</a:t>
            </a:r>
            <a:r>
              <a:rPr lang="lv-LV" sz="2000" dirty="0"/>
              <a:t>. </a:t>
            </a:r>
            <a:r>
              <a:rPr lang="lv-LV" sz="2000" dirty="0" smtClean="0"/>
              <a:t>2019.</a:t>
            </a:r>
            <a:endParaRPr lang="lv-LV" sz="2000" dirty="0"/>
          </a:p>
        </p:txBody>
      </p:sp>
      <p:sp>
        <p:nvSpPr>
          <p:cNvPr id="2053" name="Rectangle 4"/>
          <p:cNvSpPr>
            <a:spLocks noChangeArrowheads="1"/>
          </p:cNvSpPr>
          <p:nvPr/>
        </p:nvSpPr>
        <p:spPr bwMode="auto">
          <a:xfrm>
            <a:off x="0" y="692150"/>
            <a:ext cx="9144000" cy="5909310"/>
          </a:xfrm>
          <a:prstGeom prst="rect">
            <a:avLst/>
          </a:prstGeom>
          <a:noFill/>
          <a:ln w="9525">
            <a:noFill/>
            <a:miter lim="800000"/>
            <a:headEnd/>
            <a:tailEnd/>
          </a:ln>
        </p:spPr>
        <p:txBody>
          <a:bodyPr>
            <a:spAutoFit/>
          </a:bodyPr>
          <a:lstStyle/>
          <a:p>
            <a:r>
              <a:rPr lang="lv-LV" sz="2100" dirty="0"/>
              <a:t>24 Neviens nevar kalpot diviem kungiem: vai viņš vienu ienīdīs un otru mīlēs, jeb viņš vienam pieķersies un otru atmetīs. Jūs nevarat kalpot Dievam un mantai. 25 Tāpēc Es jums saku: </a:t>
            </a:r>
            <a:r>
              <a:rPr lang="lv-LV" sz="2100" dirty="0" err="1"/>
              <a:t>nezūdaities</a:t>
            </a:r>
            <a:r>
              <a:rPr lang="lv-LV" sz="2100" dirty="0"/>
              <a:t> savas dzīvības dēļ, ko ēdīsit un ko dzersit, ne arī savas miesas dēļ, ar ko ģērbsities. Vai dzīvība nav labāka nekā barība? Un vai miesa nav labāka nekā drēbes? 26 </a:t>
            </a:r>
            <a:r>
              <a:rPr lang="lv-LV" sz="2100" dirty="0" err="1"/>
              <a:t>Skataities</a:t>
            </a:r>
            <a:r>
              <a:rPr lang="lv-LV" sz="2100" dirty="0"/>
              <a:t> uz putniem gaisā: ne tie sēj, ne tie pļauj, ne tie sakrāj šķūņos, un jūsu Debesu Tēvs tos baro. Vai tad jūs neesat daudz labāki nekā viņi? 27 Kurš jūsu starpā var ar zūdīšanos savam mūžam pielikt kaut vienu olekti? 28 Un kāpēc jūs zūdāties apģērba dēļ? </a:t>
            </a:r>
            <a:r>
              <a:rPr lang="lv-LV" sz="2100" dirty="0" err="1"/>
              <a:t>Mācaities</a:t>
            </a:r>
            <a:r>
              <a:rPr lang="lv-LV" sz="2100" dirty="0"/>
              <a:t> no puķēm laukā, kā tās aug: ne tās strādā, ne tās vērpj, 29 tomēr Es jums saku: ir </a:t>
            </a:r>
            <a:r>
              <a:rPr lang="lv-LV" sz="2100" dirty="0" err="1"/>
              <a:t>Salamans</a:t>
            </a:r>
            <a:r>
              <a:rPr lang="lv-LV" sz="2100" dirty="0"/>
              <a:t> visā savā godībā nav tā bijis apģērbts kā viena no tām. 30 Ja tad Dievs zāli laukā, kas šodien stāv un rīt tiek iemesta krāsnī, tā ģērbj, vai tad ne daudz vairāk jūs, jūs mazticīgie? 31 Tāpēc jums nebūs zūdīties un sacīt: ko ēdīsim, vai: ko dzersim, vai: ar ko ģērbsimies? 32 Jo pēc visa tā pagāni dzenas; jo jūsu Debesu Tēvs zina, ka jums visa tā vajag. 33 Bet dzenieties papriekš pēc Dieva valstības un pēc Viņa taisnības, tad jums visas šīs lietas taps piemestas. 34 Tāpēc </a:t>
            </a:r>
            <a:r>
              <a:rPr lang="lv-LV" sz="2100" dirty="0" err="1"/>
              <a:t>nezūdaities</a:t>
            </a:r>
            <a:r>
              <a:rPr lang="lv-LV" sz="2100" dirty="0"/>
              <a:t> nākamā rīta dēļ, jo rītdiena pati par sevi zūdīsies. Ikvienai dienai pietiek pašai savu bēdu</a:t>
            </a:r>
            <a:r>
              <a:rPr lang="lv-LV" sz="2100" dirty="0" smtClean="0"/>
              <a:t>.</a:t>
            </a:r>
            <a:endParaRPr lang="lv-LV" sz="21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01" name="Picture 5" descr="http://img.fotoblog.lv/017/802/900.jpg"/>
          <p:cNvPicPr>
            <a:picLocks noChangeAspect="1" noChangeArrowheads="1"/>
          </p:cNvPicPr>
          <p:nvPr/>
        </p:nvPicPr>
        <p:blipFill>
          <a:blip r:embed="rId2" cstate="print"/>
          <a:srcRect/>
          <a:stretch>
            <a:fillRect/>
          </a:stretch>
        </p:blipFill>
        <p:spPr bwMode="auto">
          <a:xfrm>
            <a:off x="6156176" y="3643314"/>
            <a:ext cx="2987824" cy="2729464"/>
          </a:xfrm>
          <a:prstGeom prst="rect">
            <a:avLst/>
          </a:prstGeom>
          <a:ln>
            <a:noFill/>
          </a:ln>
          <a:effectLst>
            <a:softEdge rad="112500"/>
          </a:effectLst>
        </p:spPr>
      </p:pic>
      <p:pic>
        <p:nvPicPr>
          <p:cNvPr id="4103" name="Picture 7" descr="http://t1.gstatic.com/images?q=tbn:ANd9GcQCyYl-hkxLiwo6ndUZTotM3MUL1wlZ_VJNvGNBePshbafwLCQ0uw"/>
          <p:cNvPicPr>
            <a:picLocks noChangeAspect="1" noChangeArrowheads="1"/>
          </p:cNvPicPr>
          <p:nvPr/>
        </p:nvPicPr>
        <p:blipFill>
          <a:blip r:embed="rId3" cstate="print"/>
          <a:srcRect/>
          <a:stretch>
            <a:fillRect/>
          </a:stretch>
        </p:blipFill>
        <p:spPr bwMode="auto">
          <a:xfrm>
            <a:off x="6143628" y="428604"/>
            <a:ext cx="3000372" cy="3000372"/>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620713"/>
          </a:xfrm>
        </p:spPr>
        <p:txBody>
          <a:bodyPr/>
          <a:lstStyle/>
          <a:p>
            <a:pPr eaLnBrk="1" hangingPunct="1"/>
            <a:r>
              <a:rPr lang="lv-LV" b="1" smtClean="0">
                <a:solidFill>
                  <a:schemeClr val="tx1"/>
                </a:solidFill>
              </a:rPr>
              <a:t>Ievads</a:t>
            </a:r>
          </a:p>
        </p:txBody>
      </p:sp>
      <p:sp>
        <p:nvSpPr>
          <p:cNvPr id="4" name="Rectangle 3"/>
          <p:cNvSpPr>
            <a:spLocks noChangeArrowheads="1"/>
          </p:cNvSpPr>
          <p:nvPr/>
        </p:nvSpPr>
        <p:spPr bwMode="auto">
          <a:xfrm>
            <a:off x="1" y="476250"/>
            <a:ext cx="6143636" cy="6093976"/>
          </a:xfrm>
          <a:prstGeom prst="rect">
            <a:avLst/>
          </a:prstGeom>
          <a:noFill/>
          <a:ln w="9525">
            <a:noFill/>
            <a:miter lim="800000"/>
            <a:headEnd/>
            <a:tailEnd/>
          </a:ln>
        </p:spPr>
        <p:txBody>
          <a:bodyPr wrap="square">
            <a:spAutoFit/>
          </a:bodyPr>
          <a:lstStyle/>
          <a:p>
            <a:pPr>
              <a:buFont typeface="Arial" pitchFamily="34" charset="0"/>
              <a:buChar char="•"/>
            </a:pPr>
            <a:r>
              <a:rPr lang="lv-LV" sz="2600" b="1" dirty="0" smtClean="0"/>
              <a:t>Mantas </a:t>
            </a:r>
            <a:r>
              <a:rPr lang="lv-LV" sz="2600" b="1" dirty="0"/>
              <a:t>uzkrāšana </a:t>
            </a:r>
            <a:r>
              <a:rPr lang="lv-LV" sz="2600" dirty="0"/>
              <a:t>liekas ļoti pievilcīgs </a:t>
            </a:r>
            <a:r>
              <a:rPr lang="lv-LV" sz="2600" b="1" dirty="0"/>
              <a:t>dzīves mērķis</a:t>
            </a:r>
            <a:r>
              <a:rPr lang="lv-LV" sz="2600" dirty="0"/>
              <a:t> tiem ļaudīm, kuru </a:t>
            </a:r>
            <a:r>
              <a:rPr lang="lv-LV" sz="2600" u="sng" dirty="0"/>
              <a:t>cerības aprobežojas ar dzīvi šajā pasaulē</a:t>
            </a:r>
            <a:r>
              <a:rPr lang="lv-LV" sz="2600" dirty="0"/>
              <a:t>. Tad cilvēks domā, ka </a:t>
            </a:r>
            <a:r>
              <a:rPr lang="lv-LV" sz="2600" u="sng" dirty="0"/>
              <a:t>jāmēģina ķert uz šīs zemes viss, kas ir iespējams</a:t>
            </a:r>
            <a:r>
              <a:rPr lang="lv-LV" sz="2600" dirty="0"/>
              <a:t>: </a:t>
            </a:r>
            <a:r>
              <a:rPr lang="lv-LV" sz="2600" b="1" dirty="0"/>
              <a:t>nauda, vara, bauda </a:t>
            </a:r>
            <a:r>
              <a:rPr lang="lv-LV" sz="2600" dirty="0"/>
              <a:t>utt. </a:t>
            </a:r>
            <a:endParaRPr lang="en-US" sz="2600" dirty="0"/>
          </a:p>
          <a:p>
            <a:pPr>
              <a:buFont typeface="Arial" pitchFamily="34" charset="0"/>
              <a:buChar char="•"/>
            </a:pPr>
            <a:r>
              <a:rPr lang="lv-LV" sz="2600" b="1" dirty="0"/>
              <a:t>Bet mantas uzkrāšana </a:t>
            </a:r>
            <a:r>
              <a:rPr lang="lv-LV" sz="2600" dirty="0"/>
              <a:t>nekad </a:t>
            </a:r>
            <a:r>
              <a:rPr lang="lv-LV" sz="2600" b="1" dirty="0"/>
              <a:t>nesniedz pilnīgu laimi</a:t>
            </a:r>
            <a:r>
              <a:rPr lang="lv-LV" sz="2600" dirty="0"/>
              <a:t>, jo tās </a:t>
            </a:r>
            <a:r>
              <a:rPr lang="lv-LV" sz="2600" b="1" dirty="0"/>
              <a:t>vienmēr ir par maz</a:t>
            </a:r>
            <a:r>
              <a:rPr lang="lv-LV" sz="2600" dirty="0"/>
              <a:t>. </a:t>
            </a:r>
          </a:p>
          <a:p>
            <a:pPr>
              <a:buFont typeface="Arial" pitchFamily="34" charset="0"/>
              <a:buChar char="•"/>
            </a:pPr>
            <a:r>
              <a:rPr lang="lv-LV" sz="2600" dirty="0"/>
              <a:t>Šai </a:t>
            </a:r>
            <a:r>
              <a:rPr lang="lv-LV" sz="2600" b="1" dirty="0"/>
              <a:t>pasaulē cilvēks tiek vērtēts</a:t>
            </a:r>
            <a:r>
              <a:rPr lang="lv-LV" sz="2600" dirty="0"/>
              <a:t> pēc tā, kādu </a:t>
            </a:r>
            <a:r>
              <a:rPr lang="lv-LV" sz="2600" b="1" dirty="0"/>
              <a:t>stāvokli</a:t>
            </a:r>
            <a:r>
              <a:rPr lang="lv-LV" sz="2600" dirty="0"/>
              <a:t> viņš ieņem </a:t>
            </a:r>
            <a:r>
              <a:rPr lang="lv-LV" sz="2600" b="1" dirty="0"/>
              <a:t>sabiedrībā</a:t>
            </a:r>
            <a:r>
              <a:rPr lang="lv-LV" sz="2600" dirty="0"/>
              <a:t>, un </a:t>
            </a:r>
            <a:r>
              <a:rPr lang="lv-LV" sz="2600" b="1" dirty="0"/>
              <a:t>kas viņam pieder.</a:t>
            </a:r>
            <a:r>
              <a:rPr lang="lv-LV" sz="2600" dirty="0"/>
              <a:t> Bet </a:t>
            </a:r>
            <a:r>
              <a:rPr lang="lv-LV" sz="2600" b="1" dirty="0" smtClean="0"/>
              <a:t>Dievs </a:t>
            </a:r>
            <a:r>
              <a:rPr lang="lv-LV" sz="2600" b="1" dirty="0"/>
              <a:t>vērtē </a:t>
            </a:r>
            <a:r>
              <a:rPr lang="lv-LV" sz="2600" b="1" dirty="0" smtClean="0"/>
              <a:t>cilvēku citādāk</a:t>
            </a:r>
            <a:r>
              <a:rPr lang="lv-LV" sz="2600" dirty="0" smtClean="0"/>
              <a:t>. </a:t>
            </a:r>
          </a:p>
          <a:p>
            <a:pPr>
              <a:buFont typeface="Arial" pitchFamily="34" charset="0"/>
              <a:buChar char="•"/>
            </a:pPr>
            <a:r>
              <a:rPr lang="lv-LV" sz="2600" dirty="0" smtClean="0"/>
              <a:t>Dievs </a:t>
            </a:r>
            <a:r>
              <a:rPr lang="lv-LV" sz="2600" u="sng" dirty="0"/>
              <a:t>par visu augstāk vērtē</a:t>
            </a:r>
            <a:r>
              <a:rPr lang="lv-LV" sz="2600" dirty="0"/>
              <a:t> </a:t>
            </a:r>
            <a:r>
              <a:rPr lang="lv-LV" sz="2600" b="1" dirty="0"/>
              <a:t>cilvēka sirds attieksmi pret Viņu</a:t>
            </a:r>
            <a:r>
              <a:rPr lang="lv-LV" sz="26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fade">
                                      <p:cBhvr>
                                        <p:cTn id="12" dur="2000"/>
                                        <p:tgtEl>
                                          <p:spTgt spid="4101"/>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 calcmode="lin" valueType="num">
                                      <p:cBhvr additive="base">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4103"/>
                                        </p:tgtEl>
                                        <p:attrNameLst>
                                          <p:attrName>style.visibility</p:attrName>
                                        </p:attrNameLst>
                                      </p:cBhvr>
                                      <p:to>
                                        <p:strVal val="visible"/>
                                      </p:to>
                                    </p:set>
                                    <p:animEffect transition="in" filter="fade">
                                      <p:cBhvr>
                                        <p:cTn id="21" dur="2000"/>
                                        <p:tgtEl>
                                          <p:spTgt spid="4103"/>
                                        </p:tgtEl>
                                      </p:cBhvr>
                                    </p:animEffect>
                                  </p:childTnLst>
                                </p:cTn>
                              </p:par>
                            </p:childTnLst>
                          </p:cTn>
                        </p:par>
                        <p:par>
                          <p:cTn id="22" fill="hold">
                            <p:stCondLst>
                              <p:cond delay="5000"/>
                            </p:stCondLst>
                            <p:childTnLst>
                              <p:par>
                                <p:cTn id="23" presetID="2" presetClass="entr" presetSubtype="4" fill="hold" nodeType="after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2" presetClass="entr" presetSubtype="4" fill="hold" nodeType="after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 calcmode="lin" valueType="num">
                                      <p:cBhvr additive="base">
                                        <p:cTn id="3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6000"/>
                            </p:stCondLst>
                            <p:childTnLst>
                              <p:par>
                                <p:cTn id="33" presetID="2" presetClass="entr" presetSubtype="4" fill="hold" nodeType="after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 calcmode="lin" valueType="num">
                                      <p:cBhvr additive="base">
                                        <p:cTn id="3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24 Jēzus saka: Neviens nevar kalpot diviem kungiem: vai viņš vienu ienīdīs un otru mīlēs, jeb viņš vienam pieķersies un otru atmetīs. Jūs nevarat kalpot Dievam un mantai.</a:t>
            </a:r>
            <a:endParaRPr lang="en-US" sz="2600" i="1" smtClean="0"/>
          </a:p>
        </p:txBody>
      </p:sp>
      <p:sp>
        <p:nvSpPr>
          <p:cNvPr id="7" name="Rectangle 6"/>
          <p:cNvSpPr>
            <a:spLocks noChangeArrowheads="1"/>
          </p:cNvSpPr>
          <p:nvPr/>
        </p:nvSpPr>
        <p:spPr bwMode="auto">
          <a:xfrm>
            <a:off x="0" y="1628775"/>
            <a:ext cx="5651500" cy="5262563"/>
          </a:xfrm>
          <a:prstGeom prst="rect">
            <a:avLst/>
          </a:prstGeom>
          <a:noFill/>
          <a:ln w="9525">
            <a:noFill/>
            <a:miter lim="800000"/>
            <a:headEnd/>
            <a:tailEnd/>
          </a:ln>
        </p:spPr>
        <p:txBody>
          <a:bodyPr>
            <a:spAutoFit/>
          </a:bodyPr>
          <a:lstStyle/>
          <a:p>
            <a:pPr>
              <a:buFontTx/>
              <a:buChar char="•"/>
            </a:pPr>
            <a:r>
              <a:rPr lang="lv-LV" sz="2800"/>
              <a:t>Dievs šīs </a:t>
            </a:r>
            <a:r>
              <a:rPr lang="lv-LV" sz="2800" b="1"/>
              <a:t>2 lietas pretnostata</a:t>
            </a:r>
            <a:r>
              <a:rPr lang="lv-LV" sz="2800"/>
              <a:t>, lai parādītu cik </a:t>
            </a:r>
            <a:r>
              <a:rPr lang="lv-LV" sz="2800" b="1"/>
              <a:t>svarīgu vietu</a:t>
            </a:r>
            <a:r>
              <a:rPr lang="lv-LV" sz="2800"/>
              <a:t> cilvēku </a:t>
            </a:r>
            <a:r>
              <a:rPr lang="lv-LV" sz="2800" b="1"/>
              <a:t>sirdīs</a:t>
            </a:r>
            <a:r>
              <a:rPr lang="lv-LV" sz="2800"/>
              <a:t> parasti </a:t>
            </a:r>
            <a:r>
              <a:rPr lang="lv-LV" sz="2800" b="1"/>
              <a:t>ieņemt manta</a:t>
            </a:r>
            <a:r>
              <a:rPr lang="lv-LV" sz="2800"/>
              <a:t>, ka tā bieži kļūst </a:t>
            </a:r>
            <a:r>
              <a:rPr lang="lv-LV" sz="2800" b="1"/>
              <a:t>svarīgāka par Dievu</a:t>
            </a:r>
            <a:r>
              <a:rPr lang="lv-LV" sz="2800"/>
              <a:t>.</a:t>
            </a:r>
          </a:p>
          <a:p>
            <a:pPr>
              <a:buFontTx/>
              <a:buChar char="•"/>
            </a:pPr>
            <a:r>
              <a:rPr lang="lv-LV" sz="2800"/>
              <a:t>Jēzus uzsver: </a:t>
            </a:r>
            <a:r>
              <a:rPr lang="lv-LV" sz="2800" b="1"/>
              <a:t>nedzenieties piepildīt</a:t>
            </a:r>
            <a:r>
              <a:rPr lang="lv-LV" sz="2800"/>
              <a:t> savus </a:t>
            </a:r>
            <a:r>
              <a:rPr lang="lv-LV" sz="2800" b="1"/>
              <a:t>makus</a:t>
            </a:r>
            <a:r>
              <a:rPr lang="lv-LV" sz="2800"/>
              <a:t>, jo </a:t>
            </a:r>
            <a:r>
              <a:rPr lang="lv-LV" sz="2800" i="1"/>
              <a:t>kur būs mūsu manta, tur būs arī mūsu sirds</a:t>
            </a:r>
            <a:r>
              <a:rPr lang="lv-LV" sz="2800"/>
              <a:t>, bet </a:t>
            </a:r>
            <a:r>
              <a:rPr lang="lv-LV" sz="2800" b="1"/>
              <a:t>meklējiet neizsīkstošu mantu debesīs</a:t>
            </a:r>
            <a:r>
              <a:rPr lang="lv-LV" sz="2800"/>
              <a:t>, lai mūsu </a:t>
            </a:r>
            <a:r>
              <a:rPr lang="lv-LV" sz="2800" b="1"/>
              <a:t>sirds</a:t>
            </a:r>
            <a:r>
              <a:rPr lang="lv-LV" sz="2800"/>
              <a:t> būtu </a:t>
            </a:r>
            <a:r>
              <a:rPr lang="lv-LV" sz="2800" b="1"/>
              <a:t>debesīs</a:t>
            </a:r>
            <a:r>
              <a:rPr lang="lv-LV" sz="2800"/>
              <a:t>, </a:t>
            </a:r>
            <a:r>
              <a:rPr lang="lv-LV" sz="2800" b="1"/>
              <a:t>nevis</a:t>
            </a:r>
            <a:r>
              <a:rPr lang="lv-LV" sz="2800"/>
              <a:t> pie </a:t>
            </a:r>
            <a:r>
              <a:rPr lang="lv-LV" sz="2800" b="1"/>
              <a:t>mantas</a:t>
            </a:r>
            <a:r>
              <a:rPr lang="lv-LV" sz="2800"/>
              <a:t> šeit </a:t>
            </a:r>
            <a:r>
              <a:rPr lang="lv-LV" sz="2800" b="1"/>
              <a:t>virs zemes</a:t>
            </a:r>
            <a:r>
              <a:rPr lang="lv-LV" sz="2800"/>
              <a:t>.</a:t>
            </a:r>
          </a:p>
        </p:txBody>
      </p:sp>
      <p:pic>
        <p:nvPicPr>
          <p:cNvPr id="20483" name="Picture 3"/>
          <p:cNvPicPr>
            <a:picLocks noChangeAspect="1" noChangeArrowheads="1"/>
          </p:cNvPicPr>
          <p:nvPr/>
        </p:nvPicPr>
        <p:blipFill>
          <a:blip r:embed="rId2" cstate="print"/>
          <a:srcRect/>
          <a:stretch>
            <a:fillRect/>
          </a:stretch>
        </p:blipFill>
        <p:spPr bwMode="auto">
          <a:xfrm>
            <a:off x="5436097" y="3861048"/>
            <a:ext cx="3707904" cy="2996952"/>
          </a:xfrm>
          <a:prstGeom prst="rect">
            <a:avLst/>
          </a:prstGeom>
          <a:ln>
            <a:noFill/>
          </a:ln>
          <a:effectLst>
            <a:softEdge rad="112500"/>
          </a:effectLst>
        </p:spPr>
      </p:pic>
      <p:sp>
        <p:nvSpPr>
          <p:cNvPr id="9" name="Rectangle 8"/>
          <p:cNvSpPr/>
          <p:nvPr/>
        </p:nvSpPr>
        <p:spPr>
          <a:xfrm>
            <a:off x="6732240" y="3284984"/>
            <a:ext cx="1165704" cy="923330"/>
          </a:xfrm>
          <a:prstGeom prst="rect">
            <a:avLst/>
          </a:prstGeom>
          <a:noFill/>
        </p:spPr>
        <p:txBody>
          <a:bodyPr wrap="none">
            <a:spAutoFit/>
          </a:bodyPr>
          <a:lstStyle/>
          <a:p>
            <a:pPr algn="ctr">
              <a:defRPr/>
            </a:pPr>
            <a:r>
              <a:rPr lang="lv-LV"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charset="0"/>
              </a:rPr>
              <a:t>vai</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charset="0"/>
            </a:endParaRPr>
          </a:p>
        </p:txBody>
      </p:sp>
      <p:pic>
        <p:nvPicPr>
          <p:cNvPr id="8" name="Picture 2" descr="Att&amp;emacr;lu rezult&amp;amacr;ti vaic&amp;amacr;jumam “euro”"/>
          <p:cNvPicPr>
            <a:picLocks noChangeAspect="1" noChangeArrowheads="1"/>
          </p:cNvPicPr>
          <p:nvPr/>
        </p:nvPicPr>
        <p:blipFill>
          <a:blip r:embed="rId3" cstate="print"/>
          <a:srcRect/>
          <a:stretch>
            <a:fillRect/>
          </a:stretch>
        </p:blipFill>
        <p:spPr bwMode="auto">
          <a:xfrm>
            <a:off x="5572132" y="1285860"/>
            <a:ext cx="3571868" cy="223170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20483"/>
                                        </p:tgtEl>
                                        <p:attrNameLst>
                                          <p:attrName>style.visibility</p:attrName>
                                        </p:attrNameLst>
                                      </p:cBhvr>
                                      <p:to>
                                        <p:strVal val="visible"/>
                                      </p:to>
                                    </p:set>
                                    <p:animEffect transition="in" filter="fade">
                                      <p:cBhvr>
                                        <p:cTn id="22" dur="2000"/>
                                        <p:tgtEl>
                                          <p:spTgt spid="20483"/>
                                        </p:tgtEl>
                                      </p:cBhvr>
                                    </p:animEffect>
                                  </p:childTnLst>
                                </p:cTn>
                              </p:par>
                            </p:childTnLst>
                          </p:cTn>
                        </p:par>
                        <p:par>
                          <p:cTn id="23" fill="hold">
                            <p:stCondLst>
                              <p:cond delay="2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51" name="Picture 7" descr="http://t2.gstatic.com/images?q=tbn:ANd9GcQu2s3e4Yqx0xLsyA5_HvuRtzgv7QCOpIHTb4-hvfhySiAUyy42Lg"/>
          <p:cNvPicPr>
            <a:picLocks noChangeAspect="1" noChangeArrowheads="1"/>
          </p:cNvPicPr>
          <p:nvPr/>
        </p:nvPicPr>
        <p:blipFill>
          <a:blip r:embed="rId2" cstate="print"/>
          <a:srcRect/>
          <a:stretch>
            <a:fillRect/>
          </a:stretch>
        </p:blipFill>
        <p:spPr bwMode="auto">
          <a:xfrm>
            <a:off x="6372200" y="1772815"/>
            <a:ext cx="2771800" cy="2064945"/>
          </a:xfrm>
          <a:prstGeom prst="rect">
            <a:avLst/>
          </a:prstGeom>
          <a:ln>
            <a:noFill/>
          </a:ln>
          <a:effectLst>
            <a:softEdge rad="112500"/>
          </a:effectLst>
        </p:spPr>
      </p:pic>
      <p:sp>
        <p:nvSpPr>
          <p:cNvPr id="8196" name="Rectangle 4"/>
          <p:cNvSpPr>
            <a:spLocks noGrp="1" noChangeArrowheads="1"/>
          </p:cNvSpPr>
          <p:nvPr>
            <p:ph type="body" idx="1"/>
          </p:nvPr>
        </p:nvSpPr>
        <p:spPr>
          <a:xfrm>
            <a:off x="-323850" y="-71438"/>
            <a:ext cx="9467850" cy="2205038"/>
          </a:xfrm>
        </p:spPr>
        <p:txBody>
          <a:bodyPr/>
          <a:lstStyle/>
          <a:p>
            <a:pPr algn="just">
              <a:spcBef>
                <a:spcPct val="0"/>
              </a:spcBef>
              <a:buFontTx/>
              <a:buNone/>
            </a:pPr>
            <a:r>
              <a:rPr lang="lv-LV" sz="2800" i="1" smtClean="0"/>
              <a:t>    25 Tāpēc Es jums saku: nezūdaities (nesatraucieties) savas dzīvības dēļ, ko ēdīsit un ko dzersit, ne arī savas miesas dēļ, ar ko ģērbsities. Vai dzīvība nav labāka nekā barība? Un vai miesa nav labāka nekā drēbes? </a:t>
            </a:r>
            <a:endParaRPr lang="en-US" sz="2200" i="1" smtClean="0"/>
          </a:p>
        </p:txBody>
      </p:sp>
      <p:sp>
        <p:nvSpPr>
          <p:cNvPr id="4" name="Rectangle 3"/>
          <p:cNvSpPr>
            <a:spLocks noChangeArrowheads="1"/>
          </p:cNvSpPr>
          <p:nvPr/>
        </p:nvSpPr>
        <p:spPr bwMode="auto">
          <a:xfrm>
            <a:off x="0" y="1700213"/>
            <a:ext cx="7092950" cy="5262562"/>
          </a:xfrm>
          <a:prstGeom prst="rect">
            <a:avLst/>
          </a:prstGeom>
          <a:noFill/>
          <a:ln w="9525">
            <a:noFill/>
            <a:miter lim="800000"/>
            <a:headEnd/>
            <a:tailEnd/>
          </a:ln>
        </p:spPr>
        <p:txBody>
          <a:bodyPr>
            <a:spAutoFit/>
          </a:bodyPr>
          <a:lstStyle/>
          <a:p>
            <a:pPr>
              <a:buFont typeface="Arial" pitchFamily="34" charset="0"/>
              <a:buChar char="•"/>
            </a:pPr>
            <a:r>
              <a:rPr lang="lv-LV" sz="2800" b="1"/>
              <a:t>Zūdīšanās</a:t>
            </a:r>
            <a:r>
              <a:rPr lang="lv-LV" sz="2800"/>
              <a:t> ir </a:t>
            </a:r>
            <a:r>
              <a:rPr lang="lv-LV" sz="2800" b="1"/>
              <a:t>ticības trūkuma pazīme</a:t>
            </a:r>
            <a:r>
              <a:rPr lang="lv-LV" sz="2800"/>
              <a:t>!</a:t>
            </a:r>
          </a:p>
          <a:p>
            <a:pPr>
              <a:buFont typeface="Arial" pitchFamily="34" charset="0"/>
              <a:buChar char="•"/>
            </a:pPr>
            <a:r>
              <a:rPr lang="lv-LV" sz="2800" i="1"/>
              <a:t>Jēzus: “Miesas spīdeklis ir acs” </a:t>
            </a:r>
          </a:p>
          <a:p>
            <a:pPr>
              <a:buFont typeface="Arial" pitchFamily="34" charset="0"/>
              <a:buChar char="•"/>
            </a:pPr>
            <a:r>
              <a:rPr lang="lv-LV" sz="2800"/>
              <a:t>Ja tava </a:t>
            </a:r>
            <a:r>
              <a:rPr lang="lv-LV" sz="2800" b="1"/>
              <a:t>acs skaidra</a:t>
            </a:r>
            <a:r>
              <a:rPr lang="lv-LV" sz="2800"/>
              <a:t>, </a:t>
            </a:r>
            <a:r>
              <a:rPr lang="lv-LV" sz="2800" b="1"/>
              <a:t>attieksme atbilstoša</a:t>
            </a:r>
            <a:r>
              <a:rPr lang="lv-LV" sz="2800"/>
              <a:t>. </a:t>
            </a:r>
            <a:endParaRPr lang="en-US" sz="2800"/>
          </a:p>
          <a:p>
            <a:pPr>
              <a:buFont typeface="Arial" pitchFamily="34" charset="0"/>
              <a:buChar char="•"/>
            </a:pPr>
            <a:r>
              <a:rPr lang="lv-LV" sz="2800" b="1"/>
              <a:t>Attieksme </a:t>
            </a:r>
            <a:r>
              <a:rPr lang="lv-LV" sz="2800"/>
              <a:t>ir saistīta ar to, kā tu </a:t>
            </a:r>
            <a:r>
              <a:rPr lang="lv-LV" sz="2800" b="1"/>
              <a:t>redzi lietas</a:t>
            </a:r>
            <a:r>
              <a:rPr lang="lv-LV" sz="2800"/>
              <a:t>.</a:t>
            </a:r>
          </a:p>
          <a:p>
            <a:pPr>
              <a:buFont typeface="Arial" pitchFamily="34" charset="0"/>
              <a:buChar char="•"/>
            </a:pPr>
            <a:r>
              <a:rPr lang="lv-LV" sz="2800"/>
              <a:t>Nezūdieties nemaz: </a:t>
            </a:r>
            <a:r>
              <a:rPr lang="lv-LV" sz="2800" b="1"/>
              <a:t>nekoncentrējies uz to, kas nav, bet skaties uz to, kas ir</a:t>
            </a:r>
            <a:r>
              <a:rPr lang="lv-LV" sz="2800"/>
              <a:t>! </a:t>
            </a:r>
            <a:endParaRPr lang="en-US" sz="2800"/>
          </a:p>
          <a:p>
            <a:pPr>
              <a:buFont typeface="Arial" pitchFamily="34" charset="0"/>
              <a:buChar char="•"/>
            </a:pPr>
            <a:r>
              <a:rPr lang="lv-LV" sz="2800"/>
              <a:t>„</a:t>
            </a:r>
            <a:r>
              <a:rPr lang="lv-LV" sz="2800" i="1"/>
              <a:t>Kam ir, tam tiks dots, kam nav, tam atņems to, kas ir</a:t>
            </a:r>
            <a:r>
              <a:rPr lang="lv-LV" sz="2800"/>
              <a:t>.”</a:t>
            </a:r>
            <a:endParaRPr lang="en-US" sz="2800"/>
          </a:p>
          <a:p>
            <a:pPr>
              <a:buFont typeface="Arial" pitchFamily="34" charset="0"/>
              <a:buChar char="•"/>
            </a:pPr>
            <a:r>
              <a:rPr lang="lv-LV" sz="2800" b="1"/>
              <a:t>Nevar ticību praktizēt bez attieksmes maiņas!</a:t>
            </a:r>
            <a:r>
              <a:rPr lang="lv-LV" sz="2800"/>
              <a:t> </a:t>
            </a:r>
            <a:r>
              <a:rPr lang="lv-LV" sz="2800" i="1"/>
              <a:t>Nelejiet veco vīnu jaunos traukos</a:t>
            </a:r>
            <a:r>
              <a:rPr lang="lv-LV" sz="2800"/>
              <a:t>. </a:t>
            </a:r>
            <a:endParaRPr lang="en-US" sz="2800"/>
          </a:p>
        </p:txBody>
      </p:sp>
      <p:sp>
        <p:nvSpPr>
          <p:cNvPr id="6149" name="AutoShape 9" descr="data:image/jpeg;base64,/9j/4AAQSkZJRgABAQAAAQABAAD/2wCEAAkGBhMSEBUUEhQWFBUVFR4aFxgYGBYXGBoYHB0YGBcaFxgZHSYeHxojGhcYIC8gIyoqLDAsHB4xNTAsNSYrLSkBCQoKDgwOGg8PGi0lHyQuLSosLzAwLDAsKiwsKiwtLCwsLCwpLCwtNCwsLCwsLC4tLCwsLCwsLCwsLCwsLCosLP/AABEIALAAsAMBIgACEQEDEQH/xAAcAAACAgMBAQAAAAAAAAAAAAAFBgMEAQIHAAj/xAA+EAABAgQEBAMFBgYBBAMAAAABAhEAAyExBAUSQQYiUWETcYEykaGx8AcjQlLB0RQzYnLh8RUkNIKyFkOi/8QAGgEAAwEBAQEAAAAAAAAAAAAAAgMEBQEABv/EADIRAAIBAwICCAUEAwEAAAAAAAECAAMRIQQSMUEFEyIyUWFxoUKBkbHRFOHw8TNSwSP/2gAMAwEAAhEDEQA/AOHR6MgR7THp6eEZEYjIj09MkRvKw6lPpDsHPlaMJQ8H8qwWkhdeZNR3H6OPjAO4UQ0TcYGl4NROke0PwuxgthOGlXmMnsWgylMscwTzuxLBn3NQR6sYxOxSW5g/VyQH7HbziVq5PdlKUQOMHyuHpRJdwOxcfu0W05LIQzJUt/zHatWbdqRGcSgAs/MHqXp1Z7RPh0TlpK9BI2KuUEmgbdv8QG5yOMZsXwlOdk8pnCW9agfKKJyEq9hT9QaERaxGIKANdCks43BNwbU3EWMNLmqTyXJD7vSih6tBq7DN4JRTi0DTMjWm5ALsztWzHpEE3KZg2eHKdhVIAChy7gpIfuSQSTY3p6RonAJKCsKA1mr8wT03oNvd1guvMDqViGuWRcERq0Oc/KnKgsAs5AbpcpIqR8ngdM4a1VSW3uFfJm3HnSGisvOLNFuUXWj0EP8AhJh1EBwm5cfCKKkEQ0EHhElSOM1jzx6Mx2cmBGXjwTHmj09MiMxrGRHp6YjwjBjZDPW3aPT0v5aOYFrG/fp3hmwSACxqi16g3DHsR8IHZHgZcyo1K0daAdASKN8YL4hY1AJYGzg07D6rEVU3a0tpLYXmuKnpSjdyNyKClL1Le4GIcrwQnKNxLHtK3KvypNrX841nSFKQ5skFR8xs3v8AdDRkOVLXKlolpUtZSFMkVdVa9BUVNI7RQMcztRrDEaOFuE8OuQFmShLktdSlAFnUpT0JFg0G8fwwhaCmXLqzDTQh7V2gplOSDD4eWcWtKRLAASCyfU3Uewp5xTzL7QkJBThkO1NSqD0Tv6x2pUp0u8bRmn09bUYprfz5ROw32OTpo/6gIQ/9ZJbuAIOZJ9j8jDsTMK2ehFB8esUMRxhil3mqA6JZPyEDV5jMUeZa1EndR+NfhEZ19P4VmsnQdb43A9M/iMmYcA4cms2YmuxQPgU0gev7PZaQdM5TVoQkjyoQG8hACbNLOa/r77/XSK86eRQFr1sA3fa3pUwA1wPwe/7Rh6EIH+T2/eG5nBATRybi4ZjQ0IBqNnhXzXLzhyk1HRRdDj2Q+z0Affdrxd/5uYkllqFNifKxo9X8oxN4hWoELAWDQhSRUnZujGGDUU24giSv0bWTgQYrYycyV6kqQpvzAD0Rt3HXaFydhio8oskOaw2ZtgpM4fd/dkWTdB2odrbU7QFmSDLCSoGh0qqaHY0uP2ipCFyuZl1Ua9nFoBmSCLg+6NCIP4tOtNGoaOpwN6EnzgHOQQWMUI+6Sum2apjLR6MJNYOBNY2jAjxjsGZIjaWA4d27XjUQQyzDkkENfdutO59IFjYQ1FzGbBztEkUApRIegN37tvEKlkKNCtSakDd7eoFe0YxMwJIBqNz17+XaKuDkzZ2JRJlKIXNmBILtzKZIdujuewiIDcZd3RHzhbhWbmCjTwpRDTVkPViwAcOrY9NQMdCxWa4fL0GThUpMygUbs1tatyNk2EUcxzRODkjB4X8AaZM3UtmWf7yXc922hYIepiatqerulPjzP4mzoejOttVr8OQ/Mmx+ZzJytUxZUe5oOwFh6RUeJAj42/wIKYXhjEzKplKA6r5B/wDqvwjNCPUOMz6M1KVFckAfSBtMYUO8Ncv7P5x9pctI/wDJVL0pGR9nqmrPABDcqCa1q5UK1hw0dY/D9pK3SmlX4/v+Imzk0Hn7zT40aKU1A8/9bt6+ph7xH2eig/iCNjyC/bm7HeB+K+z8sWxA7vLDMNvbsK03hg0VYcvtJm6W0x+L2P4iUuhq1txXcv8AC3lFLGSgCel6P13N2hsx3BGISTpXLXSjlSTSzuCLUJfpAHH5FikkgyVE/wBCgvr0V0ENGnqrxEnbW0GFgwgLETTvRqtW5r7v2gfOn6gxNPr5Xi1j5ZSplpUktZQKT6OH9YFT0kGKqaWkFdgw8RJRiSWDOam1m6dS0ZmJDOS+oUYPFJM9i+4II9L/AAi3Knh2sxIHkSD8maKNtszIJzaCprbUjCYv5rg9PMCC92NjFAGHqQRcSZgQbGaiPR4R4mCgzYQd4fw/NqNywHxgC8MuTK+6BNHp0sTX1cwqqezHUR2pYRhCsqBJ33LPQuO9/jBPgWQsT/Ht4LhFK6yClx3SFEv1aIUzQC4qpqtQ0s4NzdlbilYaOHZGqUjww5mqJAG6lFozq1QonZ4za0FBatXt8BmXEpPmfeX/AFJhryfgZSxrnqMtP5Q2v1JonyvBLL8rk4CX408gzQL3009mWN1Gz3JtSFriHi2atRdSpUspACAwWp7lRFhXTpBfctHKOjVBuq/SUazpZ3PV6f6/iNi8xwOB5U6Qsj8LrmkGg6q2PugBmf2iTS4kywGcBSywJeh0jmYjyLtCVMzsB9NHqa1JO6iav3N6vAmfxEncvXaptcb3asXB1GFmI6Ox3ObnzjXN4pxhBeeH6plgN1bm/ftFRWe4lj/1M0v/AG26CnYQtLzrqPIMduj96e+8QKzwN1Y9AaNQe0B/odYO5itsY5nEOKB/7hZIYOyT0vTtVqxVPE+MAIGIJJIqUJcDszU3gErNSs00J7FQsTUAO23y6xrNWvZJYNWiuZmsOzt/iOgzxEMr4uxgIOuWpr8pBOruFef0YynjGfqcoBd3Zjv0MLi8eBflcG9DU/As9K1EQzsdYguT0alAae9v9R3MHEacRxOiYkImpF//ALBTyL8rwGxuUyJvNKUJZOwco82qR6RHhcYiaGWzj4tT3xQzDACWnVLJSX7sX2a0cPnDUkd2CcywCpZ5g3QiqT5GMYRBNQXO4o9tv3EXP+SLFM3mSdzvA1glbbP8I7xFoLd68vTMHXSafpA6bL0ljBfDK18tAQXD+dhGmaZeoI1MSLnsd3havY2MJluLiBXj0YjMUSaTYWQVrSkfiIHvhulYcNoTypBIQfLr5v74T5E4oIULgvDtPmJKJZTZYBc3CeUH1c/CJ618SmhbMq4mZpBLA0D36P57O+0dm4Hy9OGwgxEypCWTSrfiUB+ZSnFNvOOMZpLCdSnZTezcEHvuyvn2jtmMxIGIw2GT7EuVrPmhICPXUX9ISiAtuPKVmqUQoOf25/XExmuPTLPj4ptZ/lyn1CX5dV9VbWHU8/4l4j8dYYMzhKRS+5Pp7oPfaJhluiYkO40N0LuPeaQgcRZhLwyPCQAqapipZrVv/WtB2rBEF2sYAIRbiQYvMJaP5itRP4U06Ue/btXq8URjZy38NAQk9q9Ken1WJMjysTCZkw9yTDOiZKQUo0EqUwSgJKpinon7tIcAm2oh+kELDCwDc5aLMrJ5iy61KPr6wdy3hJJuH+u8RLzpAnqkqQqVMSopIVsoFiKEiHrh2XqoR9XgGYqcxiBWFxFHH8LoQH0wrY3ChCmBKT2JBjrnE+E0ojlMhBmYsvRKAVKPQCOAkmdZRaTycJPIqoqHRY1fMPA3GYcglxTtZ7WPnaCmc5qRICgShSyDLToCkqlF+fWSwL00sTckiggLh8qxM0FYQfMgJ9XpSKArDJMkLKxsBN8HLCrL0qow7vsfq8GDhXl6Fub13u49w/WFrE4ZQDlJChdhQ+oi5gM8UDpmFx39wD7fKC7wnO6ZBmEhaCyrWBFiK3gcTDbKxcpY0qIDs4V62O/nAnMMkAUdB8gfhWPKfGefMgwBKh3Yj4U/aDGDnhmVVJDOfwlqg1s9BAHCLVLWyg3UHpBKRiNExQBDA1c+V/Rh6QqotzCptiL8Zj0eimTTIENmTK8TDpSQfu3rsA5+NYA5NlasROTLQKqNzYDdSj0AjomOypMlCJUganYJ0iqlGvx69GiPU1lXs85rdGaUVX3VD2R7+UHy8FImlKEJIrzAuVNc1/Qddodp+LnS50uYtCtMtLEqI1mWzO3VLgl+vaAOS5ccMsqI+8CFKfooJ2pt8XiDKlTsVMUrWpILgNY7F3u7kM1XeH6ai+qu6G1sW5HxJzgfXjFdLaj9I3VkDba9+YB4AYzG/iXEBQlkF9Kdfa1H3/E/pHF8+deKrctHVpmWzJKtM5/+3ZJLsogh2cvZqecIGFwfiZuhB6jvYPCVdSdym4zFr21HyjrwpwUTJBmK0DsBq9CafCC2K4WwaJa0CZMTrIUo6tSipJcK1+0FOP8AEOGEwwCQOgiviMsQ76R6gQkMy5Er6tTgzl+D4Lwwn6pfjz1u4cp+LD4mOkZPlehCRpA0hmDlhsHN/OJzOlyknUyQIzgMz8ROtIZD077PHdxbvGdFNV7olPiKUFIjneHyMInFaCx33jpeepAl7VjlOcTV/wAUgS1Mav0bvHrG88QNt4yTMZNAZIT52gbiMmxM2q1pSn1PuApEmR50JpMtbBaCxHluIP41bS6QJBhKAYjZtlcuWhnKj1ZoRcbJ0qeH7Nlu8JuYJd4dTaxk9WmCDBsuc1DaL2DnKcUJrbaBcX8HKnCqQa9opYYxIUbkYfmZP48sqQC6bj8Q3r2evrARK2WAu4oX6inyhx4YSqQtKpqgD+ID8rMx6l/jCpxRPSrFLKPZp8A0AATgw2sMiBoyBGIN8K5ambiE628NJ1LfcDb1NIoVSxsvGSO4RSzcBDGS4KZhsMJ4b7yrEV01AoR7J6iDmT5mtKfHUiYAt/DNKJJIUpzcmtbX6xcz3M5eNmy5QaWoqCOWwT+JmuyXb+0bGHOdIwhQJctRRpSEpBcUACUitHLD6MY1dHILVaTeBsL29SJdp+kkp7UVxnIB5/IxYxmagYVU5Z9tJCKBz1JNGYP0cnoIsfZxgDylYtzknpVRuwYFQ333gBmwMzGplMyJYDCwowTSzanNDfyEdDwEpOHwuoUVNFNuUOXBBD3ehPlGswXR9HkIe0/ZHq3H6D3v4zK1VR9ZqgreIY+SqcD5n7+UB8V40zZgQk1VU39mulnFrk12bd4A4bhhUjFoxYOpAoQfaFNLnap2d70gplX3s+YuwUrSlmDJol2YbBPqSC8WeIsVVhZHXqW0uDVgNj3YXjCFQrU6tOAGZ9fo9GKigHicxry7O0KS7xpmmcAJJDRzbCYyYJoTLJJNSNmFSQLteNc84jUlJQpJSofV4sXcVuBiFXorRfaTLmYZsrEz0yEmilV8t4e5kqdKkJGHCCAPZWSD6ERyjgTFA4pUxagAkNXqY6DmXHOFlJ+8mpHYF1H0FYYq2GeMjdrnygHOs1xQdK0cxNGLiEHFpxSVkqBBO+8M+M+0jCmZqCJqgLUA+ZgRm/H6Jx5ZJA8xDAp8Il6innBuWLXKm6yS+8P0vNRNl945uvOQo2aGfgxRmFQNtoBwRxnkfwkGdTiHgAzwy8RSAFMOsAsHl6pswIRR6kmyUi5P7blhAgXOIbtYXMtcA8LjEzyuYPupZt+ZWwfoLn0ht4lnYWSNCEpCxuBburv2vAM48YNGmWopIcO9S9ydql6woZjmipijU1Pv7k9YoyxxIAAq3MvZrn7gpQ96k3MAiXLmNkIfevf94mVl00B9Cm6s4+ENFhEEkyukQZTMm4aXZtYB77sOxALt5RPwLkH8Xi0oJASkFayeidvUkCCXF+F+9UAG0lnFiYfRqUwSu+z8hJ6jsGA29nmYKyDMymaZhBOlJYDZ2F9qPB9fFTpZyD+VVT6H4+oi7wZw2oYPxdKh4iiUkCjBwK+bwGzzKvvUpTdSgAU0dywoN7l/KNAVHp0N4cEcx+8jX9NqK/Usuf5wxLWVnELUicQGKmS7u3TVdj+0OeM4hE/CEILLQgoIZn0kJcH8QbVQg9IFZ5iBh5A0j7wjl6JFkpTs7AF7+cX+Dcv9hBFmcf21NB/V5WqIyl0xq0DVrGwUFh5YP3Eu1eqpUnU0UzcJf/bOfpL3DiAmWC7NLc1NzuajY3o+xZgROb4oqVV6kqPa7fF7bvBLMcfLwsxSW0yydI0j2CQXKf6amgY184XsymVoXDdrCr1q1/0uAfnaSmxc8/8As+76NqI9yOQHtLGTIZMyYQ4FK1SQmpBBcGukNS96mFnP8QSSCe5Nan18+oubNDLh+TCjqSSet2azsNDbgagKEtCbm88Favdaw6UNNjaPoUXbSVZmaipio/Mnb8gPzJct4Y1yDiph0yUrYhTp1AUJBFyCbAvQ9IKr4AkzkpXhZruHZTH3Ko4732YxPxJM8HKcLJFDNZSmYuG8QgkJBNVgsQ4IHMpiYA5HNXLUfDJDAOBa5LlPWhqU+6jgVPKZWnXrG2kXhXFcC6WcMfViYi/+IMlyUjzJP6RZxWeKBAUoh3qLBiRXceo84r4uVNUH+8IIcHb0/eFMGBtLRUpgcILxeClSqJOpR37/ALQ3cNpCUMLgfOFfCZOrW6gfWpi3N4gElSkjpAEGTlwTiWM/mczCpJYDqYYBPlZdgaaVz5ntmh5yHCf7UA0G5frCxgZzj+IX7R/lvsBTV6n5d4CZxi5kxyEqKXqsgs7kipoLwSpEvUBMpZrmRmqJJd7/AKxVw+FK1AAGpa0Wv+IVp1EizgA1aLOQTl+OhKC2lztcBVT7/lDVZQMcoAou9RQw4mwkuJ4bUhLsr1FNgfifl1ijKxU6U4QsgdLhvIwyY3FzBcuPLanT+0D1gfKCFvsa0LecdV1fun6yyvpdjWYW8xeWMpxCsJhiso/nMdW7VCQ/S5bekVRmpW78zne7n6+MG+Ip0s6UooEJA9wb4D5xW4SyDxsXLBFAdR6UrWnlGf1gZS9QZhPotp2rOh5VxNLk4eXKSpJEtDMrlNAX86gkmvld1bEYlE/Hy0oGhZKvQ9T3Dk2uIv8AEOSgJJCGpQo9l9gRUVJqKWDxz7CY0ysQJqSSUHlUaVBv86d4XpkSqS6YJ4+frJ9RROnscHwjhxJNQrESkoLhDCoqdIpXYVer0ZnrDzwmgJlqX+VAHqXJfpUWYdKQg4LDEYgqmJ0atIAOzjXpLWJcFuhqHt0KdPTIw6Qw5k6juSKkML26OzGhqI3eknVNF1KfGQo9Bxv8h7z5ymjPqkDfCCx9Tw9z7RTz1Rm4lKNhzKLF61cmtAkCv+4kxmESqSpRFXJcXqWYsKVCqV6xWwGH8SYZpZLlkpDMzNdbFttQYv50v5wkBCUPW9lh01csov0oD5ML/NVTuqhRyn3egQqo8SfaA041Jk6CQlSVVGymJYggs4BNL1agclQzRXMp+p60t9fQgrmBIFi5Lj9PjFXM8JuDVn8iHFutN2jao1DUTPKJ11Ow6teJJP5h/wC0xdcMgVSlBANSL6Bdatk2c9NRagTKZTiocFdiL2tqYb/m9zPBHjnHJxH8NOQrUlSCCzBlAh0kaAyq+RDMlIYRT4dukD89bv8AhqdL2PVPv2aBmZ+jwxPkftPZqgmYEm7C7n2ua6/Mb7bWOuBxKpdAToNdO3WnQ+V3ixjknxQ1RoFRZmA/A1Hfbr0jaVh30jfpTpXoenX1oIkruRUaadKiDQBPhKeL4i0ghNzvC8qQtXOQdJPtftB6bhky53OAoPuLEhwQ9z6be42cC6agcwufZUKO+x+t4s0SU6x2k2PLznzWurNQIBHZ8ZSy7MUJCGDhICUqN6XGljXejkPdrGM5zMTpCiQNaKGlCOlLA13elrQnZjIMhR0vpN0mp3o7ef1eLD5qxDl2Av0q48nh2t06OouoDrkW5/35yaluFTerXUyBE/Tq6A0612MHOA8tMyfMNOWW7mzlQDWPf3Qty5oK62+v0hq4dzESkr5TzkBwbAXZ+mpRjMr7lQ7Rkzd0rjcrE22mXs8y4pBIFv2H6AdKt0hdXIYGn19GD2IzsTCwU/Y0JJ2G7AAD17wPzQp8Mn2VP5V6f+v+Ylps2AwmpVrB7scwZPxWpRJNSYZOFJ+nWsvVkjqNy0KKQCXh4yfKEfwqCFssuoih3oGJGwakWNp2YWSBpdSoqb6gxJc8z8+EQ703qRff3wpZNMCVlZQhZEsnnTqS5KQ+l2JGss9qdIscQy1pSQqob9uoFb/TRUyuYo6wwLSlM4BIYpID3AeC09E0wbixkPSlZKtQbOEcpmGKcYoCYDJU6JkspmKU6XUouzGYKqC32KdogzXPloklK1LmS9JAKhpN7EKBLgjcUYB3oCU+cleLASBqRLnpXpSxCnlBVfysaF9zUVMVMRhVhQ0GelWlRCJmqYk6iCUqVzMFJSkF1GotDMMBeZhFjeS8PZ3LUlKdYlUcd3rRZGnVU+oPRo0zeZqervQbhtqV3N227wIxeDHikFyBpSoLQSyjUXoUKDXZttTVHSZCioJllRCqIQ3MDZSlA2SFJZ9zEn6XJZec19N0itI9sX5fz+5cwrGYmhZFWDvRqOmruwtcmIM1mpINbI0g07AVHYGnSK88KQkq9sJbUoGXMANQNQBdIduvrECJUydNRIlpeYuYEgXqWSx7Bq+R6RZSGxNvjBqaxHdnPhYQ1whwNMxcpc4t4SVadJBOo6S5SXHsake/chjXwQEnEKlrdKpc1ylQIo4Dh2ajVp2LR3DJcsl4eRLkSy6ZaWB3UbqWe6lEq9YUvtX8BGDC5iEqnqUESDZQNFKIIqUpTcWdQhoFpnUa5pvflETNZemYh/yjvZk7vWnpQUZomwA5kd1Nv2r7Khv0+JEUPH8RGrmCkhwDbTSgLvSpo9DtGMPjeuxcONuzbONoi1CXcnxn0WncClsvwlrP5DpLXKQQzbXLJI+XrSJOHc50pCFMpB5SFaaEb3Jq9KbRXzXFOrcitLdfjaAWExukEHq7B+4pVhYe6J6VPfTKmZGsIJB+Uu8SLJJGybddJ7Vp8IXpSXLGD2fYwrYsA4t8Xb1ML5VV41UqGrTVn485jonV3UcOUPqwUoSiodOYG48t/wBLw+ZRkKP4KWlKgpWjUtNC5oo03qoByDcNvHK5eKJIBPK4fyeG+VnvKD5HUk1HRx/cHq1jAfoWrA7KliDi+b+sCpqKlO3ZuOcjzTIhrpynqPZLGjeVS46doAZpMWhkKIIH6ftb3w64HOQXKgFpsS1WpfqdNWP5jChnS0TsQdBYUA/UV6EkUhAp1qbWrL8+X5lFPUrUB2H1EFy1lwK1hgGcKCWFQABaz0FREGA4gJxEtc6WlYQoKUlgNQTUg7V/WGDG5zlU1z/DrlFbFQSKUVqIGlTVZItuq0UCWU9RUpd0xWzLMvEpUPs9Gcn9R7os5BIUuapCQpRMpYASApTltISCRXU0a4vAYNnlTlPsFD50FyD6EQMl41SFEoU2xaxF6jcOAa9B0jsRVqGo12nRMxxAE1YEiWqdMQVoDrCVlZKcR4ZUSAetQ6RQ3Kq2XYMeImWtKEqUNPhyE6UoAYutvvJlTUqIFgCS2kFw9n4CSJ0wnSsKlhQUpiULRNIU/Koo0hjQsOjxayjHmYonkCQC5UkJlUqlOi6kuxJVYOwc1ACxtBJuLy7icOtCVlREnSzqlhCkaQrm8FyTpVqBZqKAreI1J0qMsgLCZeteuYCdblcvWg1mKLaikkODXSAYrZtJIWDOKFzACSslASAQ40ISllEVVpIFFJDO5ilhxNWlakJ5FcmuYsBOgEKCfEmH2gksw7UgoMLSMGmcjxZaXWsJDhIJ8UqBBLFtQIUo0FKmgMMnAeUYaTjFvNBxKUBMuWaK5qzFy6nU/s6XJDqLMQYC4NUqUgjWFIkJ9khICuVSZi1JVUAqVpChzcp61UcDO8TFJUp1ATNZ11JCXWQfPSad4UpLVD4D+e06eE+jEvtvbu8cO+0XiU4zFlSCTKknw5bMUsPaW43WpyP6dPRoIcN8dY6dInSFHxgZbCYXM1LuCCUkLWCkKdVSkOp6GEydi0maFIBCSAFJUQX2UCQAC/YDrDyYIxmYk5utKCijH/HptFrL8YFLCKAqUAHOkOaB1PQVvFLG4TTNUh6g+V6/rEIkEM4v1G/mQ0LZQ3GU0tRUpnEYccGJSpaUkAAJYnm/q3BNIBTJrKIBDfXWN5DpmJIu7hW4I3cXZni3nct9K2AUpIUoBgHJKVU2GpJP/l2AhSqENvGdq1uszaU8VjdTNVhe0UiY8YyhLmkPUWFpIcm8LZPlBmJKyHDt07lvreNJ+BWiqSe43/zf5x0vKctkJwyJJ5VoTU9TVSy9mHenQvAPNcmILrDgfiG1d3/WG6bVaer/AOTdlwcX5+hklU1qTFiLr5cvURPTmpSDsrqKd6jzb3RSlzOZ7xYzT+YUgu1H84gThTDXLs1r3tGrttfxn//Z"/>
          <p:cNvSpPr>
            <a:spLocks noChangeAspect="1" noChangeArrowheads="1"/>
          </p:cNvSpPr>
          <p:nvPr/>
        </p:nvSpPr>
        <p:spPr bwMode="auto">
          <a:xfrm>
            <a:off x="155575" y="-800100"/>
            <a:ext cx="1676400" cy="1676400"/>
          </a:xfrm>
          <a:prstGeom prst="rect">
            <a:avLst/>
          </a:prstGeom>
          <a:noFill/>
          <a:ln w="9525">
            <a:noFill/>
            <a:miter lim="800000"/>
            <a:headEnd/>
            <a:tailEnd/>
          </a:ln>
        </p:spPr>
        <p:txBody>
          <a:bodyPr/>
          <a:lstStyle/>
          <a:p>
            <a:endParaRPr lang="en-US"/>
          </a:p>
        </p:txBody>
      </p:sp>
      <p:pic>
        <p:nvPicPr>
          <p:cNvPr id="6155" name="Picture 11" descr="http://upload.wikimedia.org/wikipedia/commons/thumb/a/a4/Well-clothed_baby.jpg/220px-Well-clothed_baby.jpg"/>
          <p:cNvPicPr>
            <a:picLocks noChangeAspect="1" noChangeArrowheads="1"/>
          </p:cNvPicPr>
          <p:nvPr/>
        </p:nvPicPr>
        <p:blipFill>
          <a:blip r:embed="rId3" cstate="print"/>
          <a:srcRect/>
          <a:stretch>
            <a:fillRect/>
          </a:stretch>
        </p:blipFill>
        <p:spPr bwMode="auto">
          <a:xfrm>
            <a:off x="6660232" y="4077072"/>
            <a:ext cx="2483768" cy="2483769"/>
          </a:xfrm>
          <a:prstGeom prst="rect">
            <a:avLst/>
          </a:prstGeom>
          <a:ln>
            <a:noFill/>
          </a:ln>
          <a:effectLst>
            <a:softEdge rad="112500"/>
          </a:effectLst>
        </p:spPr>
      </p:pic>
      <p:sp>
        <p:nvSpPr>
          <p:cNvPr id="8" name="Rectangle 7"/>
          <p:cNvSpPr/>
          <p:nvPr/>
        </p:nvSpPr>
        <p:spPr>
          <a:xfrm>
            <a:off x="7308304" y="3429000"/>
            <a:ext cx="1165704" cy="923330"/>
          </a:xfrm>
          <a:prstGeom prst="rect">
            <a:avLst/>
          </a:prstGeom>
          <a:noFill/>
        </p:spPr>
        <p:txBody>
          <a:bodyPr wrap="none">
            <a:spAutoFit/>
          </a:bodyPr>
          <a:lstStyle/>
          <a:p>
            <a:pPr algn="ctr">
              <a:defRPr/>
            </a:pPr>
            <a:r>
              <a:rPr lang="lv-LV"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charset="0"/>
              </a:rPr>
              <a:t>vai</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55"/>
                                        </p:tgtEl>
                                        <p:attrNameLst>
                                          <p:attrName>style.visibility</p:attrName>
                                        </p:attrNameLst>
                                      </p:cBhvr>
                                      <p:to>
                                        <p:strVal val="visible"/>
                                      </p:to>
                                    </p:set>
                                    <p:animEffect transition="in" filter="fade">
                                      <p:cBhvr>
                                        <p:cTn id="12" dur="2000"/>
                                        <p:tgtEl>
                                          <p:spTgt spid="615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151"/>
                                        </p:tgtEl>
                                        <p:attrNameLst>
                                          <p:attrName>style.visibility</p:attrName>
                                        </p:attrNameLst>
                                      </p:cBhvr>
                                      <p:to>
                                        <p:strVal val="visible"/>
                                      </p:to>
                                    </p:set>
                                    <p:animEffect transition="in" filter="fade">
                                      <p:cBhvr>
                                        <p:cTn id="16" dur="2000"/>
                                        <p:tgtEl>
                                          <p:spTgt spid="6151"/>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4500"/>
                            </p:stCondLst>
                            <p:childTnLst>
                              <p:par>
                                <p:cTn id="21" presetID="2" presetClass="entr" presetSubtype="4" fill="hold" nodeType="after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5000"/>
                            </p:stCondLst>
                            <p:childTnLst>
                              <p:par>
                                <p:cTn id="26" presetID="2" presetClass="entr" presetSubtype="4" fill="hold" nodeType="after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 calcmode="lin" valueType="num">
                                      <p:cBhvr additive="base">
                                        <p:cTn id="2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500"/>
                            </p:stCondLst>
                            <p:childTnLst>
                              <p:par>
                                <p:cTn id="31" presetID="2" presetClass="entr" presetSubtype="4" fill="hold" nodeType="after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 calcmode="lin" valueType="num">
                                      <p:cBhvr additive="base">
                                        <p:cTn id="3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35" fill="hold">
                            <p:stCondLst>
                              <p:cond delay="6000"/>
                            </p:stCondLst>
                            <p:childTnLst>
                              <p:par>
                                <p:cTn id="36" presetID="2" presetClass="entr" presetSubtype="4" fill="hold" nodeType="afterEffect">
                                  <p:stCondLst>
                                    <p:cond delay="0"/>
                                  </p:stCondLst>
                                  <p:childTnLst>
                                    <p:set>
                                      <p:cBhvr>
                                        <p:cTn id="37" dur="1" fill="hold">
                                          <p:stCondLst>
                                            <p:cond delay="0"/>
                                          </p:stCondLst>
                                        </p:cTn>
                                        <p:tgtEl>
                                          <p:spTgt spid="4">
                                            <p:txEl>
                                              <p:pRg st="3" end="3"/>
                                            </p:txEl>
                                          </p:spTgt>
                                        </p:tgtEl>
                                        <p:attrNameLst>
                                          <p:attrName>style.visibility</p:attrName>
                                        </p:attrNameLst>
                                      </p:cBhvr>
                                      <p:to>
                                        <p:strVal val="visible"/>
                                      </p:to>
                                    </p:set>
                                    <p:anim calcmode="lin" valueType="num">
                                      <p:cBhvr additive="base">
                                        <p:cTn id="3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40" fill="hold">
                            <p:stCondLst>
                              <p:cond delay="6500"/>
                            </p:stCondLst>
                            <p:childTnLst>
                              <p:par>
                                <p:cTn id="41" presetID="2" presetClass="entr" presetSubtype="4" fill="hold" nodeType="after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anim calcmode="lin" valueType="num">
                                      <p:cBhvr additive="base">
                                        <p:cTn id="4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45" fill="hold">
                            <p:stCondLst>
                              <p:cond delay="7000"/>
                            </p:stCondLst>
                            <p:childTnLst>
                              <p:par>
                                <p:cTn id="46" presetID="2" presetClass="entr" presetSubtype="4" fill="hold" nodeType="afterEffect">
                                  <p:stCondLst>
                                    <p:cond delay="0"/>
                                  </p:stCondLst>
                                  <p:childTnLst>
                                    <p:set>
                                      <p:cBhvr>
                                        <p:cTn id="47" dur="1" fill="hold">
                                          <p:stCondLst>
                                            <p:cond delay="0"/>
                                          </p:stCondLst>
                                        </p:cTn>
                                        <p:tgtEl>
                                          <p:spTgt spid="4">
                                            <p:txEl>
                                              <p:pRg st="5" end="5"/>
                                            </p:txEl>
                                          </p:spTgt>
                                        </p:tgtEl>
                                        <p:attrNameLst>
                                          <p:attrName>style.visibility</p:attrName>
                                        </p:attrNameLst>
                                      </p:cBhvr>
                                      <p:to>
                                        <p:strVal val="visible"/>
                                      </p:to>
                                    </p:set>
                                    <p:anim calcmode="lin" valueType="num">
                                      <p:cBhvr additive="base">
                                        <p:cTn id="4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50" fill="hold">
                            <p:stCondLst>
                              <p:cond delay="7500"/>
                            </p:stCondLst>
                            <p:childTnLst>
                              <p:par>
                                <p:cTn id="51" presetID="2" presetClass="entr" presetSubtype="4" fill="hold" nodeType="afterEffect">
                                  <p:stCondLst>
                                    <p:cond delay="0"/>
                                  </p:stCondLst>
                                  <p:childTnLst>
                                    <p:set>
                                      <p:cBhvr>
                                        <p:cTn id="52" dur="1" fill="hold">
                                          <p:stCondLst>
                                            <p:cond delay="0"/>
                                          </p:stCondLst>
                                        </p:cTn>
                                        <p:tgtEl>
                                          <p:spTgt spid="4">
                                            <p:txEl>
                                              <p:pRg st="6" end="6"/>
                                            </p:txEl>
                                          </p:spTgt>
                                        </p:tgtEl>
                                        <p:attrNameLst>
                                          <p:attrName>style.visibility</p:attrName>
                                        </p:attrNameLst>
                                      </p:cBhvr>
                                      <p:to>
                                        <p:strVal val="visible"/>
                                      </p:to>
                                    </p:set>
                                    <p:anim calcmode="lin" valueType="num">
                                      <p:cBhvr additive="base">
                                        <p:cTn id="5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71438"/>
            <a:ext cx="9467850" cy="2205038"/>
          </a:xfrm>
        </p:spPr>
        <p:txBody>
          <a:bodyPr/>
          <a:lstStyle/>
          <a:p>
            <a:pPr algn="just">
              <a:spcBef>
                <a:spcPct val="0"/>
              </a:spcBef>
              <a:buFontTx/>
              <a:buNone/>
            </a:pPr>
            <a:r>
              <a:rPr lang="lv-LV" sz="2800" i="1" smtClean="0"/>
              <a:t>   26 Skataities uz putniem gaisā: ne tie sēj, ne tie pļauj, ne tie sakrāj šķūņos, un jūsu Debesu Tēvs tos baro. Vai tad jūs neesat daudz labāki nekā viņi?</a:t>
            </a:r>
            <a:endParaRPr lang="en-US" sz="2200" i="1" smtClean="0"/>
          </a:p>
        </p:txBody>
      </p:sp>
      <p:sp>
        <p:nvSpPr>
          <p:cNvPr id="4" name="Rectangle 3"/>
          <p:cNvSpPr>
            <a:spLocks noChangeArrowheads="1"/>
          </p:cNvSpPr>
          <p:nvPr/>
        </p:nvSpPr>
        <p:spPr bwMode="auto">
          <a:xfrm>
            <a:off x="0" y="1268413"/>
            <a:ext cx="9144000" cy="5694362"/>
          </a:xfrm>
          <a:prstGeom prst="rect">
            <a:avLst/>
          </a:prstGeom>
          <a:noFill/>
          <a:ln w="9525">
            <a:noFill/>
            <a:miter lim="800000"/>
            <a:headEnd/>
            <a:tailEnd/>
          </a:ln>
        </p:spPr>
        <p:txBody>
          <a:bodyPr>
            <a:spAutoFit/>
          </a:bodyPr>
          <a:lstStyle/>
          <a:p>
            <a:r>
              <a:rPr lang="lv-LV" sz="2600" b="1"/>
              <a:t>Luters: Putniņi lido </a:t>
            </a:r>
            <a:r>
              <a:rPr lang="lv-LV" sz="2600"/>
              <a:t>pāri mūsu galvām un mēs</a:t>
            </a:r>
          </a:p>
          <a:p>
            <a:r>
              <a:rPr lang="lv-LV" sz="2600"/>
              <a:t>tiem lielu </a:t>
            </a:r>
            <a:r>
              <a:rPr lang="lv-LV" sz="2600" b="1"/>
              <a:t>godu neizrādām</a:t>
            </a:r>
            <a:r>
              <a:rPr lang="lv-LV" sz="2600"/>
              <a:t>; lai gan mēs tiešām </a:t>
            </a:r>
          </a:p>
          <a:p>
            <a:r>
              <a:rPr lang="lv-LV" sz="2600"/>
              <a:t>viņu priekšā varētu </a:t>
            </a:r>
            <a:r>
              <a:rPr lang="lv-LV" sz="2600" b="1"/>
              <a:t>noņemt cepuri </a:t>
            </a:r>
            <a:r>
              <a:rPr lang="lv-LV" sz="2600"/>
              <a:t>un sacīt: mans</a:t>
            </a:r>
          </a:p>
          <a:p>
            <a:r>
              <a:rPr lang="lv-LV" sz="2600"/>
              <a:t>mīļais, mazais </a:t>
            </a:r>
            <a:r>
              <a:rPr lang="lv-LV" sz="2600" b="1"/>
              <a:t>doktora kungs</a:t>
            </a:r>
            <a:r>
              <a:rPr lang="lv-LV" sz="2600"/>
              <a:t>, man jāatzīst, ka tev piemīt prasme, kuras man trūkst – tu visu nakti guli savā ligzdā mierīgi un </a:t>
            </a:r>
            <a:r>
              <a:rPr lang="lv-LV" sz="2600" b="1"/>
              <a:t>bez raizēm</a:t>
            </a:r>
            <a:r>
              <a:rPr lang="lv-LV" sz="2600"/>
              <a:t>; no rīta tu mosties </a:t>
            </a:r>
            <a:r>
              <a:rPr lang="lv-LV" sz="2600" b="1"/>
              <a:t>priecīgā</a:t>
            </a:r>
            <a:r>
              <a:rPr lang="lv-LV" sz="2600"/>
              <a:t> un </a:t>
            </a:r>
            <a:r>
              <a:rPr lang="lv-LV" sz="2600" b="1"/>
              <a:t>labā</a:t>
            </a:r>
            <a:r>
              <a:rPr lang="lv-LV" sz="2600"/>
              <a:t> </a:t>
            </a:r>
            <a:r>
              <a:rPr lang="lv-LV" sz="2600" b="1"/>
              <a:t>omā</a:t>
            </a:r>
            <a:r>
              <a:rPr lang="lv-LV" sz="2600"/>
              <a:t>, sēdi koka zarā un </a:t>
            </a:r>
            <a:r>
              <a:rPr lang="lv-LV" sz="2600" b="1"/>
              <a:t>dziedi</a:t>
            </a:r>
            <a:r>
              <a:rPr lang="lv-LV" sz="2600"/>
              <a:t>, </a:t>
            </a:r>
            <a:r>
              <a:rPr lang="lv-LV" sz="2600" b="1"/>
              <a:t>slavēdams Dievu </a:t>
            </a:r>
            <a:r>
              <a:rPr lang="lv-LV" sz="2600"/>
              <a:t>un </a:t>
            </a:r>
            <a:r>
              <a:rPr lang="lv-LV" sz="2600" b="1"/>
              <a:t>pateikdamies</a:t>
            </a:r>
            <a:r>
              <a:rPr lang="lv-LV" sz="2600"/>
              <a:t> Viņam; tad tu meklē kādu graudiņu un allaž to atrodi. Kādēļ gan es, vecais muļķis, neesmu iemācījies rīkoties tāpat kā tu? Man taču būtu daudz iemeslu darīt to pašu! Putniņš </a:t>
            </a:r>
            <a:r>
              <a:rPr lang="lv-LV" sz="2600" b="1"/>
              <a:t>noliek</a:t>
            </a:r>
            <a:r>
              <a:rPr lang="lv-LV" sz="2600"/>
              <a:t> </a:t>
            </a:r>
            <a:r>
              <a:rPr lang="lv-LV" sz="2600" b="1"/>
              <a:t>malā</a:t>
            </a:r>
            <a:r>
              <a:rPr lang="lv-LV" sz="2600"/>
              <a:t> visas </a:t>
            </a:r>
            <a:r>
              <a:rPr lang="lv-LV" sz="2600" b="1"/>
              <a:t>rūpes</a:t>
            </a:r>
            <a:r>
              <a:rPr lang="lv-LV" sz="2600"/>
              <a:t> un </a:t>
            </a:r>
            <a:r>
              <a:rPr lang="lv-LV" sz="2600" b="1"/>
              <a:t>raizes</a:t>
            </a:r>
            <a:r>
              <a:rPr lang="lv-LV" sz="2600"/>
              <a:t>, </a:t>
            </a:r>
            <a:r>
              <a:rPr lang="lv-LV" sz="2600" b="1"/>
              <a:t>izturēdamies</a:t>
            </a:r>
            <a:r>
              <a:rPr lang="lv-LV" sz="2600"/>
              <a:t> gluži </a:t>
            </a:r>
            <a:r>
              <a:rPr lang="lv-LV" sz="2600" b="1"/>
              <a:t>kā svētais</a:t>
            </a:r>
            <a:r>
              <a:rPr lang="lv-LV" sz="2600"/>
              <a:t>; viņam nav ne tīrumu, ne šķūņu, ne lādes, ne pagraba; tomēr viņš </a:t>
            </a:r>
            <a:r>
              <a:rPr lang="lv-LV" sz="2600" b="1"/>
              <a:t>dzied</a:t>
            </a:r>
            <a:r>
              <a:rPr lang="lv-LV" sz="2600"/>
              <a:t> un </a:t>
            </a:r>
            <a:r>
              <a:rPr lang="lv-LV" sz="2600" b="1"/>
              <a:t>slavē</a:t>
            </a:r>
            <a:r>
              <a:rPr lang="lv-LV" sz="2600"/>
              <a:t> </a:t>
            </a:r>
            <a:r>
              <a:rPr lang="lv-LV" sz="2600" b="1"/>
              <a:t>Dievu</a:t>
            </a:r>
            <a:r>
              <a:rPr lang="lv-LV" sz="2600"/>
              <a:t>, ir </a:t>
            </a:r>
            <a:r>
              <a:rPr lang="lv-LV" sz="2600" b="1"/>
              <a:t>priecīgs</a:t>
            </a:r>
            <a:r>
              <a:rPr lang="lv-LV" sz="2600"/>
              <a:t> un </a:t>
            </a:r>
            <a:r>
              <a:rPr lang="lv-LV" sz="2600" b="1"/>
              <a:t>labā</a:t>
            </a:r>
            <a:r>
              <a:rPr lang="lv-LV" sz="2600"/>
              <a:t> </a:t>
            </a:r>
            <a:r>
              <a:rPr lang="lv-LV" sz="2600" b="1"/>
              <a:t>omā</a:t>
            </a:r>
            <a:r>
              <a:rPr lang="lv-LV" sz="2600"/>
              <a:t>.</a:t>
            </a:r>
          </a:p>
        </p:txBody>
      </p:sp>
      <p:pic>
        <p:nvPicPr>
          <p:cNvPr id="7173" name="Picture 5" descr="http://t3.gstatic.com/images?q=tbn:ANd9GcTW4ecSiqlc276i_GOpUDT4TfpQIxjUOavQmLsf_QuWIzfTjnSLXg"/>
          <p:cNvPicPr>
            <a:picLocks noChangeAspect="1" noChangeArrowheads="1"/>
          </p:cNvPicPr>
          <p:nvPr/>
        </p:nvPicPr>
        <p:blipFill>
          <a:blip r:embed="rId2" cstate="print"/>
          <a:srcRect l="9219" r="-7559"/>
          <a:stretch>
            <a:fillRect/>
          </a:stretch>
        </p:blipFill>
        <p:spPr bwMode="auto">
          <a:xfrm>
            <a:off x="6876256" y="620688"/>
            <a:ext cx="2448272" cy="195262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3"/>
                                        </p:tgtEl>
                                        <p:attrNameLst>
                                          <p:attrName>style.visibility</p:attrName>
                                        </p:attrNameLst>
                                      </p:cBhvr>
                                      <p:to>
                                        <p:strVal val="visible"/>
                                      </p:to>
                                    </p:set>
                                    <p:animEffect transition="in" filter="fade">
                                      <p:cBhvr>
                                        <p:cTn id="11" dur="2000"/>
                                        <p:tgtEl>
                                          <p:spTgt spid="7173"/>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4"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800" i="1" smtClean="0"/>
              <a:t>    27 Kurš jūsu starpā var ar zūdīšanos savam mūžam pielikt kaut vienu olekti? 28 Un kāpēc jūs zūdāties apģērba dēļ? Mācaities no puķēm laukā, kā tās aug: ne tās strādā, ne tās vērpj, 29 tomēr Es jums saku: ir Salamans visā savā godībā nav tā bijis apģērbts kā viena no tām.</a:t>
            </a:r>
            <a:endParaRPr lang="lv-LV" sz="2600" i="1" smtClean="0"/>
          </a:p>
        </p:txBody>
      </p:sp>
      <p:sp>
        <p:nvSpPr>
          <p:cNvPr id="7" name="Rectangle 6"/>
          <p:cNvSpPr>
            <a:spLocks noChangeArrowheads="1"/>
          </p:cNvSpPr>
          <p:nvPr/>
        </p:nvSpPr>
        <p:spPr bwMode="auto">
          <a:xfrm>
            <a:off x="0" y="2025650"/>
            <a:ext cx="6372225" cy="5200650"/>
          </a:xfrm>
          <a:prstGeom prst="rect">
            <a:avLst/>
          </a:prstGeom>
          <a:noFill/>
          <a:ln w="9525">
            <a:noFill/>
            <a:miter lim="800000"/>
            <a:headEnd/>
            <a:tailEnd/>
          </a:ln>
        </p:spPr>
        <p:txBody>
          <a:bodyPr>
            <a:spAutoFit/>
          </a:bodyPr>
          <a:lstStyle/>
          <a:p>
            <a:pPr>
              <a:buFont typeface="Arial" pitchFamily="34" charset="0"/>
              <a:buChar char="•"/>
            </a:pPr>
            <a:r>
              <a:rPr lang="lv-LV" sz="2800" b="1" dirty="0"/>
              <a:t>NVS</a:t>
            </a:r>
            <a:r>
              <a:rPr lang="lv-LV" sz="2800" dirty="0"/>
              <a:t> – </a:t>
            </a:r>
            <a:r>
              <a:rPr lang="lv-LV" sz="2800" b="1" dirty="0"/>
              <a:t>nauda, vara, slava</a:t>
            </a:r>
            <a:r>
              <a:rPr lang="lv-LV" sz="2800" dirty="0"/>
              <a:t>. </a:t>
            </a:r>
            <a:endParaRPr lang="en-US" sz="2800" dirty="0"/>
          </a:p>
          <a:p>
            <a:pPr>
              <a:buFont typeface="Arial" pitchFamily="34" charset="0"/>
              <a:buChar char="•"/>
            </a:pPr>
            <a:r>
              <a:rPr lang="lv-LV" sz="2800" b="1" dirty="0" err="1"/>
              <a:t>Sālamans</a:t>
            </a:r>
            <a:r>
              <a:rPr lang="lv-LV" sz="2800" dirty="0"/>
              <a:t> </a:t>
            </a:r>
            <a:r>
              <a:rPr lang="lv-LV" sz="2800" b="1" dirty="0"/>
              <a:t>daudz raksta </a:t>
            </a:r>
            <a:r>
              <a:rPr lang="lv-LV" sz="2800" dirty="0"/>
              <a:t>par šīm lietām, jo </a:t>
            </a:r>
            <a:r>
              <a:rPr lang="lv-LV" sz="2800" b="1" dirty="0"/>
              <a:t>viņam</a:t>
            </a:r>
            <a:r>
              <a:rPr lang="lv-LV" sz="2800" dirty="0"/>
              <a:t> tā </a:t>
            </a:r>
            <a:r>
              <a:rPr lang="lv-LV" sz="2800" b="1" dirty="0"/>
              <a:t>bija daudz</a:t>
            </a:r>
            <a:r>
              <a:rPr lang="lv-LV" sz="2800" dirty="0"/>
              <a:t>. </a:t>
            </a:r>
          </a:p>
          <a:p>
            <a:pPr>
              <a:buFont typeface="Arial" pitchFamily="34" charset="0"/>
              <a:buChar char="•"/>
            </a:pPr>
            <a:r>
              <a:rPr lang="lv-LV" sz="2800" dirty="0" err="1"/>
              <a:t>Sāl</a:t>
            </a:r>
            <a:r>
              <a:rPr lang="lv-LV" sz="2800" dirty="0"/>
              <a:t>. māc. viņš raksta: </a:t>
            </a:r>
            <a:r>
              <a:rPr lang="lv-LV" sz="2800" i="1" dirty="0"/>
              <a:t>viss ir niecība</a:t>
            </a:r>
            <a:r>
              <a:rPr lang="lv-LV" sz="2800" dirty="0"/>
              <a:t>. </a:t>
            </a:r>
            <a:endParaRPr lang="en-US" sz="2800" dirty="0"/>
          </a:p>
          <a:p>
            <a:pPr>
              <a:buFont typeface="Arial" pitchFamily="34" charset="0"/>
              <a:buChar char="•"/>
            </a:pPr>
            <a:r>
              <a:rPr lang="lv-LV" sz="2800" dirty="0"/>
              <a:t>Ja ir </a:t>
            </a:r>
            <a:r>
              <a:rPr lang="lv-LV" sz="2800" b="1" dirty="0"/>
              <a:t>1 lieta</a:t>
            </a:r>
            <a:r>
              <a:rPr lang="lv-LV" sz="2800" dirty="0"/>
              <a:t>, </a:t>
            </a:r>
            <a:r>
              <a:rPr lang="lv-LV" sz="2800" b="1" dirty="0"/>
              <a:t>vajag pārējās </a:t>
            </a:r>
            <a:r>
              <a:rPr lang="lv-LV" sz="2800" dirty="0"/>
              <a:t>lietas. </a:t>
            </a:r>
            <a:endParaRPr lang="en-US" sz="2800" dirty="0"/>
          </a:p>
          <a:p>
            <a:pPr>
              <a:buFont typeface="Arial" pitchFamily="34" charset="0"/>
              <a:buChar char="•"/>
            </a:pPr>
            <a:r>
              <a:rPr lang="lv-LV" sz="2800" dirty="0"/>
              <a:t>Ja </a:t>
            </a:r>
            <a:r>
              <a:rPr lang="lv-LV" sz="2800" b="1" dirty="0"/>
              <a:t>pareizi</a:t>
            </a:r>
            <a:r>
              <a:rPr lang="lv-LV" sz="2800" dirty="0"/>
              <a:t> tās lietas </a:t>
            </a:r>
            <a:r>
              <a:rPr lang="lv-LV" sz="2800" b="1" dirty="0"/>
              <a:t>lieto</a:t>
            </a:r>
            <a:r>
              <a:rPr lang="lv-LV" sz="2800" dirty="0"/>
              <a:t>, ir </a:t>
            </a:r>
            <a:r>
              <a:rPr lang="lv-LV" sz="2800" b="1" dirty="0"/>
              <a:t>labi</a:t>
            </a:r>
            <a:r>
              <a:rPr lang="lv-LV" sz="2800" dirty="0"/>
              <a:t>.</a:t>
            </a:r>
          </a:p>
          <a:p>
            <a:pPr>
              <a:buFont typeface="Arial" pitchFamily="34" charset="0"/>
              <a:buChar char="•"/>
            </a:pPr>
            <a:r>
              <a:rPr lang="lv-LV" sz="2800" dirty="0"/>
              <a:t>Jaut: kādā garā tu </a:t>
            </a:r>
            <a:r>
              <a:rPr lang="lv-LV" sz="2800" dirty="0" smtClean="0"/>
              <a:t>tās </a:t>
            </a:r>
            <a:r>
              <a:rPr lang="lv-LV" sz="2800" dirty="0"/>
              <a:t>lieto?</a:t>
            </a:r>
          </a:p>
          <a:p>
            <a:pPr>
              <a:buFont typeface="Arial" pitchFamily="34" charset="0"/>
              <a:buChar char="•"/>
            </a:pPr>
            <a:r>
              <a:rPr lang="lv-LV" sz="2800" b="1" dirty="0"/>
              <a:t>Nauda</a:t>
            </a:r>
            <a:r>
              <a:rPr lang="lv-LV" sz="2800" dirty="0"/>
              <a:t> ir </a:t>
            </a:r>
            <a:r>
              <a:rPr lang="lv-LV" sz="2800" b="1" dirty="0"/>
              <a:t>veids</a:t>
            </a:r>
            <a:r>
              <a:rPr lang="lv-LV" sz="2800" dirty="0"/>
              <a:t>, kā mēs varam </a:t>
            </a:r>
            <a:r>
              <a:rPr lang="lv-LV" sz="2800" b="1" dirty="0"/>
              <a:t>piedalīties svētības nešanā</a:t>
            </a:r>
            <a:r>
              <a:rPr lang="lv-LV" sz="2800" dirty="0"/>
              <a:t>. Naudas došana ir </a:t>
            </a:r>
            <a:r>
              <a:rPr lang="lv-LV" sz="2800" b="1" dirty="0"/>
              <a:t>garīgs process</a:t>
            </a:r>
            <a:r>
              <a:rPr lang="lv-LV" sz="2800" dirty="0"/>
              <a:t>, ja tu </a:t>
            </a:r>
            <a:r>
              <a:rPr lang="lv-LV" sz="2800" b="1" dirty="0"/>
              <a:t>netici</a:t>
            </a:r>
            <a:r>
              <a:rPr lang="lv-LV" sz="2800" dirty="0"/>
              <a:t>, ka </a:t>
            </a:r>
            <a:r>
              <a:rPr lang="lv-LV" sz="2800" b="1" dirty="0"/>
              <a:t>tev</a:t>
            </a:r>
            <a:r>
              <a:rPr lang="lv-LV" sz="2800" dirty="0"/>
              <a:t> to </a:t>
            </a:r>
            <a:r>
              <a:rPr lang="lv-LV" sz="2800" b="1" dirty="0"/>
              <a:t>vajag</a:t>
            </a:r>
            <a:r>
              <a:rPr lang="lv-LV" sz="2800" dirty="0"/>
              <a:t>, tu naudu </a:t>
            </a:r>
            <a:r>
              <a:rPr lang="lv-LV" sz="2800" b="1" dirty="0"/>
              <a:t>neizdod</a:t>
            </a:r>
            <a:r>
              <a:rPr lang="lv-LV" sz="2800" dirty="0"/>
              <a:t>. </a:t>
            </a:r>
            <a:endParaRPr lang="en-US" sz="2800" dirty="0"/>
          </a:p>
          <a:p>
            <a:endParaRPr lang="lv-LV" sz="2400" dirty="0"/>
          </a:p>
        </p:txBody>
      </p:sp>
      <p:pic>
        <p:nvPicPr>
          <p:cNvPr id="8197" name="Picture 5" descr="http://www.freefoto.com/images/12/13/12_13_4---Flowers-in-a-Garden-Border_web.jpg"/>
          <p:cNvPicPr>
            <a:picLocks noChangeAspect="1" noChangeArrowheads="1"/>
          </p:cNvPicPr>
          <p:nvPr/>
        </p:nvPicPr>
        <p:blipFill>
          <a:blip r:embed="rId2" cstate="print"/>
          <a:srcRect r="32121"/>
          <a:stretch>
            <a:fillRect/>
          </a:stretch>
        </p:blipFill>
        <p:spPr bwMode="auto">
          <a:xfrm>
            <a:off x="6084168" y="1916832"/>
            <a:ext cx="3059832" cy="46085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557338"/>
          </a:xfrm>
        </p:spPr>
        <p:txBody>
          <a:bodyPr/>
          <a:lstStyle/>
          <a:p>
            <a:pPr algn="just" eaLnBrk="1" hangingPunct="1">
              <a:lnSpc>
                <a:spcPct val="80000"/>
              </a:lnSpc>
              <a:buFontTx/>
              <a:buNone/>
            </a:pPr>
            <a:r>
              <a:rPr lang="lv-LV" sz="2700" i="1" smtClean="0"/>
              <a:t>    30 Ja tad Dievs zāli laukā, kas šodien stāv un rīt tiek iemesta krāsnī, tā ģērbj, vai tad ne daudz vairāk jūs, jūs mazticīgie? 31 Tāpēc jums nebūs zūdīties un sacīt: ko ēdīsim, vai: ko dzersim, vai: ar ko ģērbsimies? 32 Jo pēc visa tā pagāni dzenas; jo jūsu Debesu Tēvs zina, ka jums visa tā vajag.</a:t>
            </a:r>
          </a:p>
        </p:txBody>
      </p:sp>
      <p:sp>
        <p:nvSpPr>
          <p:cNvPr id="4" name="Rectangle 3"/>
          <p:cNvSpPr>
            <a:spLocks noChangeArrowheads="1"/>
          </p:cNvSpPr>
          <p:nvPr/>
        </p:nvSpPr>
        <p:spPr bwMode="auto">
          <a:xfrm>
            <a:off x="0" y="1909763"/>
            <a:ext cx="6011863" cy="5264150"/>
          </a:xfrm>
          <a:prstGeom prst="rect">
            <a:avLst/>
          </a:prstGeom>
          <a:noFill/>
          <a:ln w="9525">
            <a:noFill/>
            <a:miter lim="800000"/>
            <a:headEnd/>
            <a:tailEnd/>
          </a:ln>
        </p:spPr>
        <p:txBody>
          <a:bodyPr>
            <a:spAutoFit/>
          </a:bodyPr>
          <a:lstStyle/>
          <a:p>
            <a:pPr>
              <a:buFontTx/>
              <a:buChar char="•"/>
            </a:pPr>
            <a:r>
              <a:rPr lang="lv-LV" sz="2700" b="1"/>
              <a:t>Debesu Tēvs</a:t>
            </a:r>
            <a:r>
              <a:rPr lang="lv-LV" sz="2700"/>
              <a:t> tāpat </a:t>
            </a:r>
            <a:r>
              <a:rPr lang="lv-LV" sz="2700" b="1"/>
              <a:t>zina</a:t>
            </a:r>
            <a:r>
              <a:rPr lang="lv-LV" sz="2700"/>
              <a:t> </a:t>
            </a:r>
            <a:r>
              <a:rPr lang="lv-LV" sz="2700" b="1"/>
              <a:t>visu</a:t>
            </a:r>
            <a:r>
              <a:rPr lang="lv-LV" sz="2700"/>
              <a:t> to, kas </a:t>
            </a:r>
            <a:r>
              <a:rPr lang="lv-LV" sz="2700" b="1"/>
              <a:t>mums</a:t>
            </a:r>
            <a:r>
              <a:rPr lang="lv-LV" sz="2700"/>
              <a:t> </a:t>
            </a:r>
            <a:r>
              <a:rPr lang="lv-LV" sz="2700" b="1"/>
              <a:t>vajadzīgs!</a:t>
            </a:r>
            <a:endParaRPr lang="lv-LV" sz="2700"/>
          </a:p>
          <a:p>
            <a:pPr>
              <a:buFontTx/>
              <a:buChar char="•"/>
            </a:pPr>
            <a:r>
              <a:rPr lang="lv-LV" sz="2700"/>
              <a:t>Ar </a:t>
            </a:r>
            <a:r>
              <a:rPr lang="lv-LV" sz="2700" b="1"/>
              <a:t>raizēšanos</a:t>
            </a:r>
            <a:r>
              <a:rPr lang="lv-LV" sz="2700"/>
              <a:t> un </a:t>
            </a:r>
            <a:r>
              <a:rPr lang="lv-LV" sz="2700" b="1"/>
              <a:t>uzstājību</a:t>
            </a:r>
            <a:r>
              <a:rPr lang="lv-LV" sz="2700"/>
              <a:t> mēs tāpat neko </a:t>
            </a:r>
            <a:r>
              <a:rPr lang="lv-LV" sz="2700" b="1"/>
              <a:t>nepanāksim</a:t>
            </a:r>
            <a:r>
              <a:rPr lang="lv-LV" sz="2700"/>
              <a:t>, un nekas no tā </a:t>
            </a:r>
            <a:r>
              <a:rPr lang="lv-LV" sz="2700" b="1"/>
              <a:t>nemainīsies.</a:t>
            </a:r>
            <a:endParaRPr lang="lv-LV" sz="2700"/>
          </a:p>
          <a:p>
            <a:pPr>
              <a:buFontTx/>
              <a:buChar char="•"/>
            </a:pPr>
            <a:r>
              <a:rPr lang="lv-LV" sz="2700"/>
              <a:t>Ja </a:t>
            </a:r>
            <a:r>
              <a:rPr lang="lv-LV" sz="2700" b="1"/>
              <a:t>Dievs</a:t>
            </a:r>
            <a:r>
              <a:rPr lang="lv-LV" sz="2700"/>
              <a:t> mums kaut ko </a:t>
            </a:r>
            <a:r>
              <a:rPr lang="lv-LV" sz="2700" b="1"/>
              <a:t>nedod</a:t>
            </a:r>
            <a:r>
              <a:rPr lang="lv-LV" sz="2700"/>
              <a:t>, tad tas mums </a:t>
            </a:r>
            <a:r>
              <a:rPr lang="lv-LV" sz="2700" b="1"/>
              <a:t>nav vajadzīgs.</a:t>
            </a:r>
          </a:p>
          <a:p>
            <a:pPr>
              <a:buFontTx/>
              <a:buChar char="•"/>
            </a:pPr>
            <a:r>
              <a:rPr lang="lv-LV" sz="2700" b="1"/>
              <a:t>Vai mēs ticam</a:t>
            </a:r>
            <a:r>
              <a:rPr lang="lv-LV" sz="2700"/>
              <a:t>, ka </a:t>
            </a:r>
            <a:r>
              <a:rPr lang="lv-LV" sz="2700" b="1"/>
              <a:t>Dievs</a:t>
            </a:r>
            <a:r>
              <a:rPr lang="lv-LV" sz="2700"/>
              <a:t> </a:t>
            </a:r>
            <a:r>
              <a:rPr lang="lv-LV" sz="2700" b="1"/>
              <a:t>dod visu</a:t>
            </a:r>
            <a:r>
              <a:rPr lang="lv-LV" sz="2700"/>
              <a:t>, kas </a:t>
            </a:r>
            <a:r>
              <a:rPr lang="lv-LV" sz="2700" b="1"/>
              <a:t>vajadzīgs</a:t>
            </a:r>
            <a:r>
              <a:rPr lang="lv-LV" sz="2700"/>
              <a:t> un visu </a:t>
            </a:r>
            <a:r>
              <a:rPr lang="lv-LV" sz="2700" b="1"/>
              <a:t>labāko</a:t>
            </a:r>
            <a:r>
              <a:rPr lang="lv-LV" sz="2700"/>
              <a:t>?</a:t>
            </a:r>
          </a:p>
          <a:p>
            <a:pPr>
              <a:buFontTx/>
              <a:buChar char="•"/>
            </a:pPr>
            <a:r>
              <a:rPr lang="lv-LV" sz="2700" b="1"/>
              <a:t>Dievs ir kā gādīgs tēvs, kas nedod</a:t>
            </a:r>
            <a:r>
              <a:rPr lang="lv-LV" sz="2700"/>
              <a:t> </a:t>
            </a:r>
            <a:r>
              <a:rPr lang="lv-LV" sz="2700" b="1"/>
              <a:t>bērniem</a:t>
            </a:r>
            <a:r>
              <a:rPr lang="lv-LV" sz="2700"/>
              <a:t> </a:t>
            </a:r>
            <a:r>
              <a:rPr lang="lv-LV" sz="2700" b="1"/>
              <a:t>visu</a:t>
            </a:r>
            <a:r>
              <a:rPr lang="lv-LV" sz="2700"/>
              <a:t>, ko tie </a:t>
            </a:r>
            <a:r>
              <a:rPr lang="lv-LV" sz="2700" b="1"/>
              <a:t>grib</a:t>
            </a:r>
            <a:r>
              <a:rPr lang="lv-LV" sz="2700"/>
              <a:t>, bet </a:t>
            </a:r>
            <a:r>
              <a:rPr lang="lv-LV" sz="2700" b="1"/>
              <a:t>tikai to</a:t>
            </a:r>
            <a:r>
              <a:rPr lang="lv-LV" sz="2700"/>
              <a:t>, kas </a:t>
            </a:r>
            <a:r>
              <a:rPr lang="lv-LV" sz="2700" b="1"/>
              <a:t>vajadzīgs!</a:t>
            </a:r>
            <a:endParaRPr lang="lv-LV" sz="2700"/>
          </a:p>
        </p:txBody>
      </p:sp>
      <p:pic>
        <p:nvPicPr>
          <p:cNvPr id="5" name="Picture 5"/>
          <p:cNvPicPr>
            <a:picLocks noChangeAspect="1" noChangeArrowheads="1"/>
          </p:cNvPicPr>
          <p:nvPr/>
        </p:nvPicPr>
        <p:blipFill>
          <a:blip r:embed="rId2" cstate="print"/>
          <a:srcRect b="5782"/>
          <a:stretch>
            <a:fillRect/>
          </a:stretch>
        </p:blipFill>
        <p:spPr bwMode="auto">
          <a:xfrm>
            <a:off x="5724128" y="4149080"/>
            <a:ext cx="3419872" cy="2708920"/>
          </a:xfrm>
          <a:prstGeom prst="rect">
            <a:avLst/>
          </a:prstGeom>
          <a:ln>
            <a:noFill/>
          </a:ln>
          <a:effectLst>
            <a:softEdge rad="112500"/>
          </a:effectLst>
        </p:spPr>
      </p:pic>
      <p:pic>
        <p:nvPicPr>
          <p:cNvPr id="6" name="Picture 4"/>
          <p:cNvPicPr>
            <a:picLocks noChangeAspect="1" noChangeArrowheads="1"/>
          </p:cNvPicPr>
          <p:nvPr/>
        </p:nvPicPr>
        <p:blipFill>
          <a:blip r:embed="rId3" cstate="print"/>
          <a:srcRect/>
          <a:stretch>
            <a:fillRect/>
          </a:stretch>
        </p:blipFill>
        <p:spPr bwMode="auto">
          <a:xfrm>
            <a:off x="5724128" y="1628800"/>
            <a:ext cx="3419872" cy="26653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additive="base">
                                        <p:cTn id="22"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calcmode="lin" valueType="num">
                                      <p:cBhvr additive="base">
                                        <p:cTn id="32"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2000"/>
                                        <p:tgtEl>
                                          <p:spTgt spid="6"/>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1268413"/>
          </a:xfrm>
        </p:spPr>
        <p:txBody>
          <a:bodyPr/>
          <a:lstStyle/>
          <a:p>
            <a:pPr algn="just">
              <a:buFontTx/>
              <a:buNone/>
            </a:pPr>
            <a:r>
              <a:rPr lang="lv-LV" i="1" smtClean="0"/>
              <a:t>   </a:t>
            </a:r>
            <a:r>
              <a:rPr lang="lv-LV" sz="2800" i="1" smtClean="0"/>
              <a:t>33 Bet dzenieties papriekš pēc Dieva valstības un pēc Viņa taisnības, tad jums visas šīs lietas taps piemestas.</a:t>
            </a:r>
            <a:endParaRPr lang="en-US" sz="2200" i="1" smtClean="0"/>
          </a:p>
        </p:txBody>
      </p:sp>
      <p:sp>
        <p:nvSpPr>
          <p:cNvPr id="7" name="Rectangle 6"/>
          <p:cNvSpPr>
            <a:spLocks noChangeArrowheads="1"/>
          </p:cNvSpPr>
          <p:nvPr/>
        </p:nvSpPr>
        <p:spPr bwMode="auto">
          <a:xfrm>
            <a:off x="0" y="836613"/>
            <a:ext cx="9144000" cy="3108543"/>
          </a:xfrm>
          <a:prstGeom prst="rect">
            <a:avLst/>
          </a:prstGeom>
          <a:noFill/>
          <a:ln w="9525">
            <a:noFill/>
            <a:miter lim="800000"/>
            <a:headEnd/>
            <a:tailEnd/>
          </a:ln>
        </p:spPr>
        <p:txBody>
          <a:bodyPr>
            <a:spAutoFit/>
          </a:bodyPr>
          <a:lstStyle/>
          <a:p>
            <a:pPr>
              <a:buFontTx/>
              <a:buChar char="•"/>
            </a:pPr>
            <a:r>
              <a:rPr lang="lv-LV" sz="2800" dirty="0"/>
              <a:t>Dažreiz </a:t>
            </a:r>
            <a:r>
              <a:rPr lang="lv-LV" sz="2800" b="1" dirty="0"/>
              <a:t>cilvēki nodomā</a:t>
            </a:r>
            <a:r>
              <a:rPr lang="lv-LV" sz="2800" dirty="0"/>
              <a:t>: lūk, kur </a:t>
            </a:r>
            <a:r>
              <a:rPr lang="lv-LV" sz="2800" b="1" dirty="0"/>
              <a:t>panākumu atslēga</a:t>
            </a:r>
            <a:r>
              <a:rPr lang="lv-LV" sz="2800" dirty="0"/>
              <a:t>, kā </a:t>
            </a:r>
            <a:r>
              <a:rPr lang="lv-LV" sz="2800" b="1" dirty="0"/>
              <a:t>tikt</a:t>
            </a:r>
            <a:r>
              <a:rPr lang="lv-LV" sz="2800" dirty="0"/>
              <a:t> pie tām </a:t>
            </a:r>
            <a:r>
              <a:rPr lang="lv-LV" sz="2800" b="1" dirty="0"/>
              <a:t>piemetamajām lietām</a:t>
            </a:r>
            <a:r>
              <a:rPr lang="lv-LV" sz="2800" dirty="0"/>
              <a:t>, ka mums ir </a:t>
            </a:r>
            <a:r>
              <a:rPr lang="lv-LV" sz="2800" b="1" dirty="0"/>
              <a:t>jābūt baznīcā</a:t>
            </a:r>
            <a:r>
              <a:rPr lang="lv-LV" sz="2800" dirty="0"/>
              <a:t>, un tad jau </a:t>
            </a:r>
            <a:r>
              <a:rPr lang="lv-LV" sz="2800" b="1" dirty="0"/>
              <a:t>Dievs</a:t>
            </a:r>
            <a:r>
              <a:rPr lang="lv-LV" sz="2800" dirty="0"/>
              <a:t> </a:t>
            </a:r>
            <a:r>
              <a:rPr lang="lv-LV" sz="2800" b="1" dirty="0"/>
              <a:t>dos</a:t>
            </a:r>
            <a:r>
              <a:rPr lang="lv-LV" sz="2800" dirty="0"/>
              <a:t> visas </a:t>
            </a:r>
            <a:r>
              <a:rPr lang="lv-LV" sz="2800" b="1" dirty="0"/>
              <a:t>gribētās lietas</a:t>
            </a:r>
            <a:r>
              <a:rPr lang="lv-LV" sz="2800" dirty="0"/>
              <a:t>.</a:t>
            </a:r>
          </a:p>
          <a:p>
            <a:pPr>
              <a:buFontTx/>
              <a:buChar char="•"/>
            </a:pPr>
            <a:r>
              <a:rPr lang="lv-LV" sz="2800" dirty="0" smtClean="0"/>
              <a:t>Bet uzsvars ir uz teikuma pirmo daļu. Te </a:t>
            </a:r>
            <a:r>
              <a:rPr lang="lv-LV" sz="2800" b="1" dirty="0"/>
              <a:t>jaut</a:t>
            </a:r>
            <a:r>
              <a:rPr lang="lv-LV" sz="2800" dirty="0"/>
              <a:t>. ir par </a:t>
            </a:r>
            <a:r>
              <a:rPr lang="lv-LV" sz="2800" b="1" dirty="0"/>
              <a:t>prioritātēm</a:t>
            </a:r>
            <a:r>
              <a:rPr lang="lv-LV" sz="2800" dirty="0"/>
              <a:t>. </a:t>
            </a:r>
            <a:r>
              <a:rPr lang="lv-LV" sz="2800" dirty="0" smtClean="0"/>
              <a:t>Jēzus </a:t>
            </a:r>
            <a:r>
              <a:rPr lang="lv-LV" sz="2800" dirty="0"/>
              <a:t>norāda, ka mūžīgā </a:t>
            </a:r>
            <a:r>
              <a:rPr lang="lv-LV" sz="2800" b="1" dirty="0"/>
              <a:t>dzīvība</a:t>
            </a:r>
            <a:r>
              <a:rPr lang="lv-LV" sz="2800" dirty="0"/>
              <a:t> ir </a:t>
            </a:r>
            <a:r>
              <a:rPr lang="lv-LV" sz="2800" b="1" dirty="0"/>
              <a:t>daudz vērtīgāka</a:t>
            </a:r>
            <a:r>
              <a:rPr lang="lv-LV" sz="2800" dirty="0"/>
              <a:t> kā </a:t>
            </a:r>
            <a:r>
              <a:rPr lang="lv-LV" sz="2800" b="1" dirty="0"/>
              <a:t>apģērbs</a:t>
            </a:r>
            <a:r>
              <a:rPr lang="lv-LV" sz="2800" dirty="0"/>
              <a:t> un </a:t>
            </a:r>
            <a:r>
              <a:rPr lang="lv-LV" sz="2800" b="1" dirty="0"/>
              <a:t>barība</a:t>
            </a:r>
            <a:r>
              <a:rPr lang="lv-LV" sz="2800" dirty="0" smtClean="0"/>
              <a:t>. Tās ir tikai </a:t>
            </a:r>
            <a:r>
              <a:rPr lang="lv-LV" sz="2800" b="1" dirty="0" smtClean="0"/>
              <a:t>klāt piemetamās lietas</a:t>
            </a:r>
            <a:r>
              <a:rPr lang="lv-LV" sz="2800" dirty="0" smtClean="0"/>
              <a:t>!</a:t>
            </a:r>
            <a:endParaRPr lang="lv-LV" sz="2800" dirty="0"/>
          </a:p>
        </p:txBody>
      </p:sp>
      <p:pic>
        <p:nvPicPr>
          <p:cNvPr id="5124" name="Picture 4"/>
          <p:cNvPicPr>
            <a:picLocks noChangeAspect="1" noChangeArrowheads="1"/>
          </p:cNvPicPr>
          <p:nvPr/>
        </p:nvPicPr>
        <p:blipFill>
          <a:blip r:embed="rId2" cstate="print"/>
          <a:srcRect/>
          <a:stretch>
            <a:fillRect/>
          </a:stretch>
        </p:blipFill>
        <p:spPr bwMode="auto">
          <a:xfrm>
            <a:off x="971600" y="3929066"/>
            <a:ext cx="7416824" cy="29289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4"/>
                                        </p:tgtEl>
                                        <p:attrNameLst>
                                          <p:attrName>style.visibility</p:attrName>
                                        </p:attrNameLst>
                                      </p:cBhvr>
                                      <p:to>
                                        <p:strVal val="visible"/>
                                      </p:to>
                                    </p:set>
                                    <p:animEffect transition="in" filter="fade">
                                      <p:cBhvr>
                                        <p:cTn id="11" dur="2000"/>
                                        <p:tgtEl>
                                          <p:spTgt spid="512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1226</TotalTime>
  <Words>1390</Words>
  <Application>Microsoft Office PowerPoint</Application>
  <PresentationFormat>On-screen Show (4:3)</PresentationFormat>
  <Paragraphs>65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Mt.6:24-34 Attieksme un raizes</vt:lpstr>
      <vt:lpstr>Mt.6:24-34 Attieksme un raizes </vt:lpstr>
      <vt:lpstr>Ievads</vt:lpstr>
      <vt:lpstr>Slide 4</vt:lpstr>
      <vt:lpstr>Slide 5</vt:lpstr>
      <vt:lpstr>Slide 6</vt:lpstr>
      <vt:lpstr>Slide 7</vt:lpstr>
      <vt:lpstr>Slide 8</vt:lpstr>
      <vt:lpstr>Slide 9</vt:lpstr>
      <vt:lpstr>Mūsu dienišķo maizi dod mums šodien</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97</cp:revision>
  <dcterms:created xsi:type="dcterms:W3CDTF">2010-10-07T14:46:11Z</dcterms:created>
  <dcterms:modified xsi:type="dcterms:W3CDTF">2019-09-12T09:29:17Z</dcterms:modified>
</cp:coreProperties>
</file>